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66" r:id="rId4"/>
    <p:sldMasterId id="2147483669" r:id="rId5"/>
  </p:sldMasterIdLst>
  <p:notesMasterIdLst>
    <p:notesMasterId r:id="rId7"/>
  </p:notesMasterIdLst>
  <p:sldIdLst>
    <p:sldId id="1657" r:id="rId6"/>
    <p:sldId id="1649" r:id="rId8"/>
    <p:sldId id="500" r:id="rId9"/>
    <p:sldId id="505" r:id="rId10"/>
    <p:sldId id="1647" r:id="rId11"/>
    <p:sldId id="501" r:id="rId12"/>
    <p:sldId id="503" r:id="rId13"/>
    <p:sldId id="502" r:id="rId14"/>
    <p:sldId id="504" r:id="rId15"/>
    <p:sldId id="506" r:id="rId16"/>
    <p:sldId id="1644" r:id="rId17"/>
    <p:sldId id="1104" r:id="rId18"/>
    <p:sldId id="1105" r:id="rId19"/>
    <p:sldId id="1106" r:id="rId20"/>
    <p:sldId id="1114" r:id="rId21"/>
    <p:sldId id="1115" r:id="rId22"/>
    <p:sldId id="1118" r:id="rId23"/>
    <p:sldId id="1652" r:id="rId24"/>
    <p:sldId id="1656" r:id="rId25"/>
    <p:sldId id="1653" r:id="rId26"/>
    <p:sldId id="1654" r:id="rId27"/>
    <p:sldId id="1655" r:id="rId28"/>
    <p:sldId id="1681" r:id="rId29"/>
    <p:sldId id="1004" r:id="rId30"/>
  </p:sldIdLst>
  <p:sldSz cx="9144000" cy="6858000" type="screen4x3"/>
  <p:notesSz cx="6858000" cy="9144000"/>
  <p:custDataLst>
    <p:tags r:id="rId34"/>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F17F51"/>
    <a:srgbClr val="66FFFF"/>
    <a:srgbClr val="FF0000"/>
    <a:srgbClr val="A0D565"/>
    <a:srgbClr val="FFFF99"/>
    <a:srgbClr val="ABEC70"/>
    <a:srgbClr val="3FC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74" autoAdjust="0"/>
    <p:restoredTop sz="79781" autoAdjust="0"/>
  </p:normalViewPr>
  <p:slideViewPr>
    <p:cSldViewPr showGuides="1">
      <p:cViewPr varScale="1">
        <p:scale>
          <a:sx n="92" d="100"/>
          <a:sy n="92" d="100"/>
        </p:scale>
        <p:origin x="1868"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08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4" Type="http://schemas.openxmlformats.org/officeDocument/2006/relationships/tags" Target="tags/tag15.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ea typeface="宋体" panose="02010600030101010101" pitchFamily="2" charset="-122"/>
              </a:defRPr>
            </a:lvl1pPr>
          </a:lstStyle>
          <a:p>
            <a:pPr>
              <a:defRPr/>
            </a:pPr>
            <a:fld id="{517E9589-C43B-4254-A764-EB4F94FED62C}"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52D8675B-EC25-4F40-A820-B6A6FFBA89CD}"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0013" y="1141413"/>
            <a:ext cx="4114800" cy="3086100"/>
          </a:xfrm>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DE80291-01A3-406F-8604-7844AD21EA8F}"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fld>
            <a:endParaRPr kumimoji="0" lang="en-US" altLang="zh-CN" sz="1200" b="0" i="0" u="none" strike="noStrike" kern="1200" cap="none" spc="0" normalizeH="0" baseline="0" noProof="0" dirty="0">
              <a:ln>
                <a:noFill/>
              </a:ln>
              <a:solidFill>
                <a:srgbClr val="000000"/>
              </a:solidFill>
              <a:effectLst/>
              <a:uLnTx/>
              <a:uFillTx/>
              <a:latin typeface="Tahoma" panose="020B0604030504040204" pitchFamily="34" charset="0"/>
              <a:ea typeface="PMingLiU" panose="02020500000000000000" pitchFamily="18" charset="-12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5E03D94-F6CB-4C54-BA00-6C4842D6FE4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F3AA489-F436-4976-8184-6A79EECDE5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F3AA489-F436-4976-8184-6A79EECDE5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2124EF-8A79-4685-93E9-A047C6301B2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AA9BA72C-96CE-41D7-A9D7-766851BF38C9}"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B7506636-A223-4CB4-96CD-1D2BDC2498EB}"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C3158AA2-9C40-4257-B29C-F59A6F7DB6F6}"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TextBox 2"/>
          <p:cNvSpPr txBox="1">
            <a:spLocks noChangeArrowheads="1"/>
          </p:cNvSpPr>
          <p:nvPr userDrawn="1"/>
        </p:nvSpPr>
        <p:spPr bwMode="auto">
          <a:xfrm>
            <a:off x="7508877" y="6472244"/>
            <a:ext cx="1455819" cy="200041"/>
          </a:xfrm>
          <a:prstGeom prst="rect">
            <a:avLst/>
          </a:prstGeom>
          <a:noFill/>
          <a:ln>
            <a:noFill/>
          </a:ln>
        </p:spPr>
        <p:txBody>
          <a:bodyPr wrap="none" lIns="91426" tIns="45713" rIns="91426" bIns="4571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700" b="1" dirty="0" err="1">
                <a:solidFill>
                  <a:schemeClr val="bg1"/>
                </a:solidFill>
                <a:cs typeface="Arial" panose="020B0604020202020204" pitchFamily="34" charset="0"/>
              </a:rPr>
              <a:t>Yonyou</a:t>
            </a:r>
            <a:r>
              <a:rPr lang="en-US" altLang="zh-CN" sz="700" b="1" dirty="0">
                <a:solidFill>
                  <a:schemeClr val="bg1"/>
                </a:solidFill>
                <a:cs typeface="Arial" panose="020B0604020202020204" pitchFamily="34" charset="0"/>
              </a:rPr>
              <a:t> Software Corporation</a:t>
            </a:r>
            <a:endParaRPr lang="zh-CN" altLang="en-US" sz="700" b="1" dirty="0">
              <a:solidFill>
                <a:schemeClr val="bg1"/>
              </a:solidFill>
              <a:cs typeface="Arial" panose="020B0604020202020204" pitchFamily="34" charset="0"/>
            </a:endParaRPr>
          </a:p>
        </p:txBody>
      </p:sp>
      <p:pic>
        <p:nvPicPr>
          <p:cNvPr id="4" name="图片 3"/>
          <p:cNvPicPr>
            <a:picLocks noChangeAspect="1"/>
          </p:cNvPicPr>
          <p:nvPr userDrawn="1"/>
        </p:nvPicPr>
        <p:blipFill>
          <a:blip r:embed="rId2" cstate="print"/>
          <a:stretch>
            <a:fillRect/>
          </a:stretch>
        </p:blipFill>
        <p:spPr>
          <a:xfrm>
            <a:off x="0" y="4581128"/>
            <a:ext cx="9144000" cy="2304256"/>
          </a:xfrm>
          <a:prstGeom prst="rect">
            <a:avLst/>
          </a:prstGeom>
          <a:effectLst>
            <a:softEdge rad="6350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Picture 2" descr="F:\公司项目\2014项目\用友\股份\产业互联网PPT\存图\2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389970"/>
            <a:ext cx="9144000" cy="246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2" descr="F:\公司项目\2014项目\用友\股份\产业互联网PPT\存图\2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389970"/>
            <a:ext cx="9144000" cy="246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228600" y="239184"/>
            <a:ext cx="8229600" cy="557411"/>
          </a:xfrm>
          <a:prstGeom prst="rect">
            <a:avLst/>
          </a:prstGeom>
        </p:spPr>
        <p:txBody>
          <a:bodyPr lIns="91436" tIns="45718" rIns="91436" bIns="45718"/>
          <a:lstStyle>
            <a:lvl1pPr algn="l">
              <a:defRPr sz="2000">
                <a:solidFill>
                  <a:srgbClr val="E60012"/>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TextBox 2"/>
          <p:cNvSpPr txBox="1">
            <a:spLocks noChangeArrowheads="1"/>
          </p:cNvSpPr>
          <p:nvPr userDrawn="1"/>
        </p:nvSpPr>
        <p:spPr bwMode="auto">
          <a:xfrm>
            <a:off x="7508877" y="6472244"/>
            <a:ext cx="1455819" cy="200041"/>
          </a:xfrm>
          <a:prstGeom prst="rect">
            <a:avLst/>
          </a:prstGeom>
          <a:noFill/>
          <a:ln>
            <a:noFill/>
          </a:ln>
        </p:spPr>
        <p:txBody>
          <a:bodyPr wrap="none" lIns="91426" tIns="45713" rIns="91426" bIns="4571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700" b="1" dirty="0" err="1">
                <a:solidFill>
                  <a:schemeClr val="bg1"/>
                </a:solidFill>
                <a:cs typeface="Arial" panose="020B0604020202020204" pitchFamily="34" charset="0"/>
              </a:rPr>
              <a:t>Yonyou</a:t>
            </a:r>
            <a:r>
              <a:rPr lang="en-US" altLang="zh-CN" sz="700" b="1" dirty="0">
                <a:solidFill>
                  <a:schemeClr val="bg1"/>
                </a:solidFill>
                <a:cs typeface="Arial" panose="020B0604020202020204" pitchFamily="34" charset="0"/>
              </a:rPr>
              <a:t> Software Corporation</a:t>
            </a:r>
            <a:endParaRPr lang="zh-CN" altLang="en-US" sz="700" b="1" dirty="0">
              <a:solidFill>
                <a:schemeClr val="bg1"/>
              </a:solidFill>
              <a:cs typeface="Arial" panose="020B0604020202020204" pitchFamily="34" charset="0"/>
            </a:endParaRPr>
          </a:p>
        </p:txBody>
      </p:sp>
      <p:pic>
        <p:nvPicPr>
          <p:cNvPr id="4" name="图片 3"/>
          <p:cNvPicPr>
            <a:picLocks noChangeAspect="1"/>
          </p:cNvPicPr>
          <p:nvPr userDrawn="1"/>
        </p:nvPicPr>
        <p:blipFill>
          <a:blip r:embed="rId2" cstate="print"/>
          <a:stretch>
            <a:fillRect/>
          </a:stretch>
        </p:blipFill>
        <p:spPr>
          <a:xfrm>
            <a:off x="0" y="4581128"/>
            <a:ext cx="9144000" cy="2304256"/>
          </a:xfrm>
          <a:prstGeom prst="rect">
            <a:avLst/>
          </a:prstGeom>
          <a:effectLst>
            <a:softEdge rad="63500"/>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972" y="144626"/>
            <a:ext cx="7772400" cy="1470025"/>
          </a:xfrm>
        </p:spPr>
        <p:txBody>
          <a:bodyPr/>
          <a:lstStyle>
            <a:lvl1pPr>
              <a:defRPr b="1" spc="270">
                <a:solidFill>
                  <a:srgbClr val="EBEAEA"/>
                </a:solidFill>
                <a:latin typeface="+mj-ea"/>
                <a:ea typeface="+mj-ea"/>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715972" y="2176235"/>
            <a:ext cx="7776864" cy="4147084"/>
          </a:xfrm>
        </p:spPr>
        <p:txBody>
          <a:bodyPr>
            <a:normAutofit/>
          </a:bodyPr>
          <a:lstStyle>
            <a:lvl1pPr marL="0" indent="0" algn="l">
              <a:buNone/>
              <a:defRPr sz="2160">
                <a:solidFill>
                  <a:srgbClr val="BEBEBE"/>
                </a:solidFill>
                <a:latin typeface="黑体" panose="02010609060101010101" pitchFamily="49" charset="-122"/>
                <a:ea typeface="黑体" panose="02010609060101010101" pitchFamily="49" charset="-122"/>
              </a:defRPr>
            </a:lvl1pPr>
            <a:lvl2pPr marL="408305" indent="0" algn="ctr">
              <a:buNone/>
              <a:defRPr>
                <a:solidFill>
                  <a:schemeClr val="tx1">
                    <a:tint val="75000"/>
                  </a:schemeClr>
                </a:solidFill>
              </a:defRPr>
            </a:lvl2pPr>
            <a:lvl3pPr marL="815975" indent="0" algn="ctr">
              <a:buNone/>
              <a:defRPr>
                <a:solidFill>
                  <a:schemeClr val="tx1">
                    <a:tint val="75000"/>
                  </a:schemeClr>
                </a:solidFill>
              </a:defRPr>
            </a:lvl3pPr>
            <a:lvl4pPr marL="1224280" indent="0" algn="ctr">
              <a:buNone/>
              <a:defRPr>
                <a:solidFill>
                  <a:schemeClr val="tx1">
                    <a:tint val="75000"/>
                  </a:schemeClr>
                </a:solidFill>
              </a:defRPr>
            </a:lvl4pPr>
            <a:lvl5pPr marL="1632585" indent="0" algn="ctr">
              <a:buNone/>
              <a:defRPr>
                <a:solidFill>
                  <a:schemeClr val="tx1">
                    <a:tint val="75000"/>
                  </a:schemeClr>
                </a:solidFill>
              </a:defRPr>
            </a:lvl5pPr>
            <a:lvl6pPr marL="2040890" indent="0" algn="ctr">
              <a:buNone/>
              <a:defRPr>
                <a:solidFill>
                  <a:schemeClr val="tx1">
                    <a:tint val="75000"/>
                  </a:schemeClr>
                </a:solidFill>
              </a:defRPr>
            </a:lvl6pPr>
            <a:lvl7pPr marL="2448560" indent="0" algn="ctr">
              <a:buNone/>
              <a:defRPr>
                <a:solidFill>
                  <a:schemeClr val="tx1">
                    <a:tint val="75000"/>
                  </a:schemeClr>
                </a:solidFill>
              </a:defRPr>
            </a:lvl7pPr>
            <a:lvl8pPr marL="2856865" indent="0" algn="ctr">
              <a:buNone/>
              <a:defRPr>
                <a:solidFill>
                  <a:schemeClr val="tx1">
                    <a:tint val="75000"/>
                  </a:schemeClr>
                </a:solidFill>
              </a:defRPr>
            </a:lvl8pPr>
            <a:lvl9pPr marL="3265170" indent="0" algn="ctr">
              <a:buNone/>
              <a:defRPr>
                <a:solidFill>
                  <a:schemeClr val="tx1">
                    <a:tint val="75000"/>
                  </a:schemeClr>
                </a:solidFill>
              </a:defRPr>
            </a:lvl9pPr>
          </a:lstStyle>
          <a:p>
            <a:r>
              <a:rPr lang="zh-CN" altLang="en-US" dirty="0"/>
              <a:t>单击此处编辑母版副标题样式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9144000" cy="3929066"/>
          </a:xfrm>
          <a:prstGeom prst="rect">
            <a:avLst/>
          </a:prstGeom>
          <a:effectLst>
            <a:softEdge rad="127000"/>
          </a:effectLst>
        </p:spPr>
      </p:pic>
      <p:sp>
        <p:nvSpPr>
          <p:cNvPr id="11" name="标题占位符 1"/>
          <p:cNvSpPr>
            <a:spLocks noGrp="1" noChangeArrowheads="1"/>
          </p:cNvSpPr>
          <p:nvPr>
            <p:ph type="title"/>
          </p:nvPr>
        </p:nvSpPr>
        <p:spPr bwMode="auto">
          <a:xfrm>
            <a:off x="457200" y="3929065"/>
            <a:ext cx="8229600" cy="792162"/>
          </a:xfrm>
          <a:prstGeom prst="rect">
            <a:avLst/>
          </a:prstGeom>
          <a:noFill/>
          <a:ln>
            <a:noFill/>
          </a:ln>
        </p:spPr>
        <p:txBody>
          <a:bodyPr vert="horz" wrap="square" lIns="91440" tIns="46800" rIns="91440" bIns="45720" numCol="1" anchor="ctr" anchorCtr="0" compatLnSpc="1"/>
          <a:lstStyle>
            <a:lvl1pPr algn="ctr">
              <a:defRPr>
                <a:solidFill>
                  <a:srgbClr val="FF0000"/>
                </a:solidFill>
                <a:latin typeface="+mn-ea"/>
                <a:ea typeface="+mn-ea"/>
              </a:defRPr>
            </a:lvl1pPr>
          </a:lstStyle>
          <a:p>
            <a:pPr lvl="0"/>
            <a:r>
              <a:rPr lang="zh-CN" dirty="0"/>
              <a:t>单击此处编辑母版标题样式</a:t>
            </a:r>
            <a:endParaRPr 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标题占位符 1"/>
          <p:cNvSpPr>
            <a:spLocks noGrp="1" noChangeArrowheads="1"/>
          </p:cNvSpPr>
          <p:nvPr>
            <p:ph type="title"/>
          </p:nvPr>
        </p:nvSpPr>
        <p:spPr bwMode="auto">
          <a:xfrm>
            <a:off x="457200" y="3932204"/>
            <a:ext cx="8229600" cy="792162"/>
          </a:xfrm>
          <a:prstGeom prst="rect">
            <a:avLst/>
          </a:prstGeom>
          <a:noFill/>
          <a:ln>
            <a:noFill/>
          </a:ln>
        </p:spPr>
        <p:txBody>
          <a:bodyPr vert="horz" wrap="square" lIns="91440" tIns="46800" rIns="91440" bIns="45720" numCol="1" anchor="ctr" anchorCtr="0" compatLnSpc="1"/>
          <a:lstStyle>
            <a:lvl1pPr algn="ctr">
              <a:defRPr>
                <a:solidFill>
                  <a:srgbClr val="FF0000"/>
                </a:solidFill>
                <a:latin typeface="+mn-ea"/>
                <a:ea typeface="+mn-ea"/>
              </a:defRPr>
            </a:lvl1pPr>
          </a:lstStyle>
          <a:p>
            <a:pPr lvl="0"/>
            <a:r>
              <a:rPr lang="zh-CN" dirty="0"/>
              <a:t>单击此处编辑母版标题样式</a:t>
            </a:r>
            <a:endParaRPr 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仅标题中南">
    <p:spTree>
      <p:nvGrpSpPr>
        <p:cNvPr id="1" name=""/>
        <p:cNvGrpSpPr/>
        <p:nvPr/>
      </p:nvGrpSpPr>
      <p:grpSpPr>
        <a:xfrm>
          <a:off x="0" y="0"/>
          <a:ext cx="0" cy="0"/>
          <a:chOff x="0" y="0"/>
          <a:chExt cx="0" cy="0"/>
        </a:xfrm>
      </p:grpSpPr>
      <p:pic>
        <p:nvPicPr>
          <p:cNvPr id="4" name="Picture 3" descr="E:\yinfeifei\2012年工作项目\UFIDA用友 2012\用友 集团品推\李 莉\集团PPT模版2013\软件园版\png\10.png"/>
          <p:cNvPicPr>
            <a:picLocks noChangeAspect="1" noChangeArrowheads="1"/>
          </p:cNvPicPr>
          <p:nvPr userDrawn="1"/>
        </p:nvPicPr>
        <p:blipFill>
          <a:blip r:embed="rId2"/>
          <a:srcRect/>
          <a:stretch>
            <a:fillRect/>
          </a:stretch>
        </p:blipFill>
        <p:spPr bwMode="auto">
          <a:xfrm>
            <a:off x="0" y="457202"/>
            <a:ext cx="9144000" cy="169863"/>
          </a:xfrm>
          <a:prstGeom prst="rect">
            <a:avLst/>
          </a:prstGeom>
          <a:noFill/>
          <a:ln w="9525">
            <a:noFill/>
            <a:miter lim="800000"/>
            <a:headEnd/>
            <a:tailEnd/>
          </a:ln>
        </p:spPr>
      </p:pic>
      <p:sp>
        <p:nvSpPr>
          <p:cNvPr id="7" name="矩形 3"/>
          <p:cNvSpPr/>
          <p:nvPr userDrawn="1"/>
        </p:nvSpPr>
        <p:spPr>
          <a:xfrm>
            <a:off x="0" y="6821490"/>
            <a:ext cx="9144000" cy="460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内容占位符 7"/>
          <p:cNvSpPr>
            <a:spLocks noGrp="1"/>
          </p:cNvSpPr>
          <p:nvPr>
            <p:ph sz="quarter" idx="10"/>
          </p:nvPr>
        </p:nvSpPr>
        <p:spPr>
          <a:xfrm>
            <a:off x="571472" y="974260"/>
            <a:ext cx="7500990" cy="2097550"/>
          </a:xfrm>
          <a:prstGeom prst="rect">
            <a:avLst/>
          </a:prstGeo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标题 1"/>
          <p:cNvSpPr>
            <a:spLocks noGrp="1"/>
          </p:cNvSpPr>
          <p:nvPr>
            <p:ph type="title"/>
          </p:nvPr>
        </p:nvSpPr>
        <p:spPr>
          <a:xfrm>
            <a:off x="156292" y="57969"/>
            <a:ext cx="6986606" cy="513513"/>
          </a:xfrm>
          <a:prstGeom prst="rect">
            <a:avLst/>
          </a:prstGeom>
        </p:spPr>
        <p:txBody>
          <a:bodyPr/>
          <a:lstStyle>
            <a:lvl1pPr algn="l">
              <a:defRPr sz="2100"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7" name="标题 1"/>
          <p:cNvSpPr>
            <a:spLocks noGrp="1"/>
          </p:cNvSpPr>
          <p:nvPr>
            <p:ph type="title"/>
          </p:nvPr>
        </p:nvSpPr>
        <p:spPr>
          <a:xfrm>
            <a:off x="304913" y="152488"/>
            <a:ext cx="7391422" cy="424717"/>
          </a:xfrm>
          <a:prstGeom prst="rect">
            <a:avLst/>
          </a:prstGeom>
        </p:spPr>
        <p:txBody>
          <a:bodyPr/>
          <a:lstStyle>
            <a:lvl1pPr algn="l">
              <a:defRPr sz="1800">
                <a:solidFill>
                  <a:srgbClr val="FF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TextBox 2"/>
          <p:cNvSpPr txBox="1">
            <a:spLocks noChangeArrowheads="1"/>
          </p:cNvSpPr>
          <p:nvPr userDrawn="1"/>
        </p:nvSpPr>
        <p:spPr bwMode="auto">
          <a:xfrm>
            <a:off x="7508876" y="6472239"/>
            <a:ext cx="1141659" cy="173124"/>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525" b="1" dirty="0" err="1">
                <a:solidFill>
                  <a:schemeClr val="bg1"/>
                </a:solidFill>
                <a:cs typeface="Arial" panose="020B0604020202020204" pitchFamily="34" charset="0"/>
              </a:rPr>
              <a:t>Yonyou</a:t>
            </a:r>
            <a:r>
              <a:rPr lang="en-US" altLang="zh-CN" sz="525" b="1" dirty="0">
                <a:solidFill>
                  <a:schemeClr val="bg1"/>
                </a:solidFill>
                <a:cs typeface="Arial" panose="020B0604020202020204" pitchFamily="34" charset="0"/>
              </a:rPr>
              <a:t> Software Corporation</a:t>
            </a:r>
            <a:endParaRPr lang="zh-CN" altLang="en-US" sz="525" b="1" dirty="0">
              <a:solidFill>
                <a:schemeClr val="bg1"/>
              </a:solidFill>
              <a:cs typeface="Arial" panose="020B0604020202020204" pitchFamily="34" charset="0"/>
            </a:endParaRPr>
          </a:p>
        </p:txBody>
      </p:sp>
      <p:pic>
        <p:nvPicPr>
          <p:cNvPr id="4" name="图片 3"/>
          <p:cNvPicPr>
            <a:picLocks noChangeAspect="1"/>
          </p:cNvPicPr>
          <p:nvPr userDrawn="1"/>
        </p:nvPicPr>
        <p:blipFill>
          <a:blip r:embed="rId2"/>
          <a:stretch>
            <a:fillRect/>
          </a:stretch>
        </p:blipFill>
        <p:spPr>
          <a:xfrm>
            <a:off x="0" y="4581128"/>
            <a:ext cx="9144000" cy="2304256"/>
          </a:xfrm>
          <a:prstGeom prst="rect">
            <a:avLst/>
          </a:prstGeom>
          <a:effectLst>
            <a:softEdge rad="63500"/>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srcRect/>
          <a:stretch>
            <a:fillRect/>
          </a:stretch>
        </p:blipFill>
        <p:spPr bwMode="auto">
          <a:xfrm>
            <a:off x="0" y="5870577"/>
            <a:ext cx="1754188" cy="987425"/>
          </a:xfrm>
          <a:prstGeom prst="rect">
            <a:avLst/>
          </a:prstGeom>
          <a:noFill/>
          <a:ln w="9525">
            <a:noFill/>
            <a:miter lim="800000"/>
            <a:headEnd/>
            <a:tailEnd/>
          </a:ln>
        </p:spPr>
      </p:pic>
      <p:sp>
        <p:nvSpPr>
          <p:cNvPr id="4" name="TextBox 3"/>
          <p:cNvSpPr txBox="1">
            <a:spLocks noChangeArrowheads="1"/>
          </p:cNvSpPr>
          <p:nvPr userDrawn="1"/>
        </p:nvSpPr>
        <p:spPr bwMode="auto">
          <a:xfrm>
            <a:off x="8051224" y="6553201"/>
            <a:ext cx="1011815" cy="173124"/>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r>
              <a:rPr lang="en-US" altLang="zh-CN" sz="525" b="1" dirty="0" err="1">
                <a:solidFill>
                  <a:srgbClr val="A6A6A6"/>
                </a:solidFill>
                <a:cs typeface="Arial" panose="020B0604020202020204" pitchFamily="34" charset="0"/>
              </a:rPr>
              <a:t>yonyou</a:t>
            </a:r>
            <a:r>
              <a:rPr lang="en-US" altLang="zh-CN" sz="525" b="1" dirty="0">
                <a:solidFill>
                  <a:srgbClr val="A6A6A6"/>
                </a:solidFill>
                <a:cs typeface="Arial" panose="020B0604020202020204" pitchFamily="34" charset="0"/>
              </a:rPr>
              <a:t> software Co., Ltd.</a:t>
            </a:r>
            <a:endParaRPr lang="zh-CN" altLang="en-US" sz="525" b="1" dirty="0">
              <a:solidFill>
                <a:srgbClr val="A6A6A6"/>
              </a:solidFill>
              <a:cs typeface="Arial" panose="020B0604020202020204" pitchFamily="34" charset="0"/>
            </a:endParaRPr>
          </a:p>
        </p:txBody>
      </p:sp>
      <p:sp>
        <p:nvSpPr>
          <p:cNvPr id="8" name="标题 1"/>
          <p:cNvSpPr>
            <a:spLocks noGrp="1"/>
          </p:cNvSpPr>
          <p:nvPr>
            <p:ph type="ctrTitle"/>
          </p:nvPr>
        </p:nvSpPr>
        <p:spPr>
          <a:xfrm>
            <a:off x="251521" y="137313"/>
            <a:ext cx="8236208" cy="411368"/>
          </a:xfrm>
          <a:prstGeom prst="rect">
            <a:avLst/>
          </a:prstGeom>
        </p:spPr>
        <p:txBody>
          <a:bodyPr>
            <a:noAutofit/>
          </a:bodyPr>
          <a:lstStyle>
            <a:lvl1pPr marL="1270" indent="0" algn="l">
              <a:defRPr sz="1500" b="1">
                <a:solidFill>
                  <a:srgbClr val="FF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ea typeface="宋体" panose="02010600030101010101" pitchFamily="2" charset="-122"/>
              </a:defRPr>
            </a:lvl1pPr>
          </a:lstStyle>
          <a:p>
            <a:pPr>
              <a:defRPr/>
            </a:pPr>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a:defRPr>
                <a:ea typeface="宋体" panose="02010600030101010101" pitchFamily="2" charset="-122"/>
              </a:defRPr>
            </a:lvl1pPr>
          </a:lstStyle>
          <a:p>
            <a:pPr>
              <a:defRPr/>
            </a:pPr>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ea typeface="宋体" panose="02010600030101010101" pitchFamily="2" charset="-122"/>
              </a:defRPr>
            </a:lvl1pPr>
          </a:lstStyle>
          <a:p>
            <a:pPr>
              <a:defRPr/>
            </a:pPr>
            <a:fld id="{4FC73881-3FC0-4F05-A54B-8D389920A487}" type="slidenum">
              <a:rPr lang="en-US"/>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srcRect/>
          <a:stretch>
            <a:fillRect/>
          </a:stretch>
        </p:blipFill>
        <p:spPr bwMode="auto">
          <a:xfrm>
            <a:off x="0" y="5870577"/>
            <a:ext cx="1754188" cy="987425"/>
          </a:xfrm>
          <a:prstGeom prst="rect">
            <a:avLst/>
          </a:prstGeom>
          <a:noFill/>
          <a:ln w="9525">
            <a:noFill/>
            <a:miter lim="800000"/>
            <a:headEnd/>
            <a:tailEnd/>
          </a:ln>
        </p:spPr>
      </p:pic>
      <p:sp>
        <p:nvSpPr>
          <p:cNvPr id="7" name="标题 1"/>
          <p:cNvSpPr>
            <a:spLocks noGrp="1"/>
          </p:cNvSpPr>
          <p:nvPr>
            <p:ph type="ctrTitle"/>
          </p:nvPr>
        </p:nvSpPr>
        <p:spPr>
          <a:xfrm>
            <a:off x="251521" y="137313"/>
            <a:ext cx="8236208" cy="411368"/>
          </a:xfrm>
          <a:prstGeom prst="rect">
            <a:avLst/>
          </a:prstGeom>
        </p:spPr>
        <p:txBody>
          <a:bodyPr>
            <a:noAutofit/>
          </a:bodyPr>
          <a:lstStyle>
            <a:lvl1pPr marL="1270" indent="0" algn="l">
              <a:defRPr sz="1500" b="1">
                <a:solidFill>
                  <a:srgbClr val="FF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4" name="Picture 2" descr="E:\yinfeifei\2012年工作项目\UFIDA用友 2012\用友 王刚\0628 PPT\png\5.png"/>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cxnSp>
        <p:nvCxnSpPr>
          <p:cNvPr id="5" name="直接连接符 4"/>
          <p:cNvCxnSpPr/>
          <p:nvPr userDrawn="1"/>
        </p:nvCxnSpPr>
        <p:spPr>
          <a:xfrm>
            <a:off x="1" y="709613"/>
            <a:ext cx="9153525" cy="0"/>
          </a:xfrm>
          <a:prstGeom prst="line">
            <a:avLst/>
          </a:prstGeom>
          <a:ln w="158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8" descr="E:\yinfeifei\2012年工作项目\UFIDA用友 2012\用友 王刚\PPT2-PSD\PNG\10.png"/>
          <p:cNvPicPr>
            <a:picLocks noChangeAspect="1" noChangeArrowheads="1"/>
          </p:cNvPicPr>
          <p:nvPr userDrawn="1"/>
        </p:nvPicPr>
        <p:blipFill>
          <a:blip r:embed="rId3"/>
          <a:srcRect/>
          <a:stretch>
            <a:fillRect/>
          </a:stretch>
        </p:blipFill>
        <p:spPr bwMode="auto">
          <a:xfrm>
            <a:off x="-17463" y="6615113"/>
            <a:ext cx="9170988" cy="277812"/>
          </a:xfrm>
          <a:prstGeom prst="rect">
            <a:avLst/>
          </a:prstGeom>
          <a:noFill/>
          <a:ln w="9525">
            <a:noFill/>
            <a:miter lim="800000"/>
            <a:headEnd/>
            <a:tailEnd/>
          </a:ln>
        </p:spPr>
      </p:pic>
      <p:sp>
        <p:nvSpPr>
          <p:cNvPr id="6" name="标题 1"/>
          <p:cNvSpPr>
            <a:spLocks noGrp="1"/>
          </p:cNvSpPr>
          <p:nvPr>
            <p:ph type="ctrTitle"/>
          </p:nvPr>
        </p:nvSpPr>
        <p:spPr>
          <a:xfrm>
            <a:off x="-81224" y="102984"/>
            <a:ext cx="8568952" cy="620688"/>
          </a:xfrm>
          <a:prstGeom prst="rect">
            <a:avLst/>
          </a:prstGeom>
        </p:spPr>
        <p:txBody>
          <a:bodyPr>
            <a:noAutofit/>
          </a:bodyPr>
          <a:lstStyle>
            <a:lvl1pPr marL="132080" indent="0" algn="l">
              <a:defRPr sz="21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内容占位符 2"/>
          <p:cNvSpPr>
            <a:spLocks noGrp="1"/>
          </p:cNvSpPr>
          <p:nvPr>
            <p:ph idx="1"/>
          </p:nvPr>
        </p:nvSpPr>
        <p:spPr>
          <a:xfrm>
            <a:off x="1187625" y="1052736"/>
            <a:ext cx="5499178" cy="3024336"/>
          </a:xfrm>
          <a:prstGeom prst="rect">
            <a:avLst/>
          </a:prstGeom>
        </p:spPr>
        <p:txBody>
          <a:bodyPr/>
          <a:lstStyle>
            <a:lvl1pPr marL="257175" indent="-257175" algn="l">
              <a:lnSpc>
                <a:spcPct val="150000"/>
              </a:lnSpc>
              <a:buClr>
                <a:schemeClr val="bg1">
                  <a:lumMod val="50000"/>
                </a:schemeClr>
              </a:buClr>
              <a:buFont typeface="Wingdings" panose="05000000000000000000" pitchFamily="2" charset="2"/>
              <a:buChar char="Ø"/>
              <a:defRPr sz="1800">
                <a:solidFill>
                  <a:schemeClr val="tx1"/>
                </a:solidFill>
                <a:latin typeface="微软雅黑" panose="020B0503020204020204" pitchFamily="34" charset="-122"/>
                <a:ea typeface="微软雅黑" panose="020B0503020204020204" pitchFamily="34" charset="-122"/>
              </a:defRPr>
            </a:lvl1pPr>
            <a:lvl2pPr marL="537210" indent="-264160">
              <a:lnSpc>
                <a:spcPct val="150000"/>
              </a:lnSpc>
              <a:buClr>
                <a:schemeClr val="bg1">
                  <a:lumMod val="50000"/>
                </a:schemeClr>
              </a:buClr>
              <a:buFont typeface="Wingdings" panose="05000000000000000000" pitchFamily="2" charset="2"/>
              <a:buChar char="ü"/>
              <a:defRPr sz="1500">
                <a:solidFill>
                  <a:schemeClr val="tx1"/>
                </a:solidFill>
                <a:latin typeface="微软雅黑" panose="020B0503020204020204" pitchFamily="34" charset="-122"/>
                <a:ea typeface="微软雅黑" panose="020B0503020204020204" pitchFamily="34" charset="-122"/>
              </a:defRPr>
            </a:lvl2pPr>
            <a:lvl3pPr marL="826135" indent="-281305">
              <a:lnSpc>
                <a:spcPct val="150000"/>
              </a:lnSpc>
              <a:buClr>
                <a:schemeClr val="bg1">
                  <a:lumMod val="50000"/>
                </a:schemeClr>
              </a:buClr>
              <a:buFont typeface="Arial" panose="020B0604020202020204" pitchFamily="34" charset="0"/>
              <a:buChar char="•"/>
              <a:defRPr sz="1350">
                <a:solidFill>
                  <a:schemeClr val="tx1"/>
                </a:solidFill>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12"/>
          </p:nvPr>
        </p:nvSpPr>
        <p:spPr/>
        <p:txBody>
          <a:bodyPr/>
          <a:lstStyle/>
          <a:p>
            <a:pPr defTabSz="685800"/>
            <a:fld id="{E51B1FD8-0E63-4180-AB45-4C4C12068213}"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4_自定义版式">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a:srcRect/>
          <a:stretch>
            <a:fillRect/>
          </a:stretch>
        </p:blipFill>
        <p:spPr bwMode="auto">
          <a:xfrm>
            <a:off x="0" y="539752"/>
            <a:ext cx="9144000" cy="169863"/>
          </a:xfrm>
          <a:prstGeom prst="rect">
            <a:avLst/>
          </a:prstGeom>
          <a:noFill/>
          <a:ln w="9525">
            <a:noFill/>
            <a:miter lim="800000"/>
            <a:headEnd/>
            <a:tailEnd/>
          </a:ln>
        </p:spPr>
      </p:pic>
      <p:sp>
        <p:nvSpPr>
          <p:cNvPr id="4" name="内容占位符 2"/>
          <p:cNvSpPr>
            <a:spLocks noGrp="1"/>
          </p:cNvSpPr>
          <p:nvPr>
            <p:ph idx="1"/>
          </p:nvPr>
        </p:nvSpPr>
        <p:spPr>
          <a:xfrm>
            <a:off x="645830" y="1044263"/>
            <a:ext cx="6508332" cy="4142782"/>
          </a:xfrm>
          <a:prstGeom prst="rect">
            <a:avLst/>
          </a:prstGeom>
        </p:spPr>
        <p:txBody>
          <a:bodyPr lIns="64284" tIns="32142" rIns="64284" bIns="32142"/>
          <a:lstStyle>
            <a:lvl1pPr marL="180975" indent="-180975" algn="l">
              <a:lnSpc>
                <a:spcPts val="2215"/>
              </a:lnSpc>
              <a:buFontTx/>
              <a:buBlip>
                <a:blip r:embed="rId3"/>
              </a:buBlip>
              <a:defRPr sz="1650">
                <a:solidFill>
                  <a:srgbClr val="DF001B"/>
                </a:solidFill>
                <a:latin typeface="微软雅黑" panose="020B0503020204020204" pitchFamily="34" charset="-122"/>
                <a:ea typeface="微软雅黑" panose="020B0503020204020204" pitchFamily="34" charset="-122"/>
              </a:defRPr>
            </a:lvl1pPr>
            <a:lvl2pPr marL="328295" indent="-187325">
              <a:lnSpc>
                <a:spcPts val="2215"/>
              </a:lnSpc>
              <a:buSzPct val="80000"/>
              <a:buFontTx/>
              <a:buBlip>
                <a:blip r:embed="rId4"/>
              </a:buBlip>
              <a:defRPr sz="1500">
                <a:solidFill>
                  <a:schemeClr val="tx1">
                    <a:lumMod val="75000"/>
                    <a:lumOff val="25000"/>
                  </a:schemeClr>
                </a:solidFill>
                <a:latin typeface="微软雅黑" panose="020B0503020204020204" pitchFamily="34" charset="-122"/>
                <a:ea typeface="微软雅黑" panose="020B0503020204020204" pitchFamily="34" charset="-122"/>
              </a:defRPr>
            </a:lvl2pPr>
            <a:lvl3pPr marL="581025" indent="-152400">
              <a:lnSpc>
                <a:spcPts val="2215"/>
              </a:lnSpc>
              <a:buSzPct val="80000"/>
              <a:buFontTx/>
              <a:buBlip>
                <a:blip r:embed="rId5"/>
              </a:buBlip>
              <a:defRPr sz="1275">
                <a:solidFill>
                  <a:schemeClr val="tx1">
                    <a:lumMod val="75000"/>
                    <a:lumOff val="25000"/>
                  </a:schemeClr>
                </a:solidFill>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14366" y="0"/>
            <a:ext cx="8229600" cy="714356"/>
          </a:xfrm>
          <a:prstGeom prst="rect">
            <a:avLst/>
          </a:prstGeom>
        </p:spPr>
        <p:txBody>
          <a:bodyPr>
            <a:normAutofit/>
          </a:bodyPr>
          <a:lstStyle>
            <a:lvl1pPr algn="l">
              <a:defRPr sz="2100">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3" name="标题占位符 1"/>
          <p:cNvSpPr>
            <a:spLocks noGrp="1" noChangeArrowheads="1"/>
          </p:cNvSpPr>
          <p:nvPr>
            <p:ph type="title"/>
          </p:nvPr>
        </p:nvSpPr>
        <p:spPr bwMode="auto">
          <a:xfrm>
            <a:off x="863764" y="404664"/>
            <a:ext cx="7380644" cy="585788"/>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71438"/>
            <a:ext cx="8229600" cy="706438"/>
          </a:xfrm>
          <a:prstGeom prst="rect">
            <a:avLst/>
          </a:prstGeo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57200" y="908052"/>
            <a:ext cx="8229600" cy="5400675"/>
          </a:xfrm>
          <a:prstGeom prst="rect">
            <a:avLst/>
          </a:prstGeom>
        </p:spPr>
        <p:txBody>
          <a:bodyPr/>
          <a:lstStyle/>
          <a:p>
            <a:pPr lvl="0"/>
            <a:endParaRPr lang="zh-CN" altLang="en-US" noProof="0"/>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pic>
        <p:nvPicPr>
          <p:cNvPr id="3" name="Picture 2" descr="E:\yinfeifei\2012年工作项目\UFIDA用友 2012\用友 王刚\UAP部分-广东NCv6上市发布会\内页.png"/>
          <p:cNvPicPr>
            <a:picLocks noChangeAspect="1" noChangeArrowheads="1"/>
          </p:cNvPicPr>
          <p:nvPr userDrawn="1"/>
        </p:nvPicPr>
        <p:blipFill>
          <a:blip r:embed="rId2"/>
          <a:srcRect/>
          <a:stretch>
            <a:fillRect/>
          </a:stretch>
        </p:blipFill>
        <p:spPr bwMode="auto">
          <a:xfrm>
            <a:off x="0" y="2"/>
            <a:ext cx="9144000" cy="6856413"/>
          </a:xfrm>
          <a:prstGeom prst="rect">
            <a:avLst/>
          </a:prstGeom>
          <a:noFill/>
          <a:ln w="9525">
            <a:noFill/>
            <a:miter lim="800000"/>
            <a:headEnd/>
            <a:tailEnd/>
          </a:ln>
        </p:spPr>
      </p:pic>
      <p:sp>
        <p:nvSpPr>
          <p:cNvPr id="5" name="标题 1"/>
          <p:cNvSpPr>
            <a:spLocks noGrp="1"/>
          </p:cNvSpPr>
          <p:nvPr>
            <p:ph type="ctrTitle"/>
          </p:nvPr>
        </p:nvSpPr>
        <p:spPr>
          <a:xfrm>
            <a:off x="-64459" y="108989"/>
            <a:ext cx="6800381" cy="656877"/>
          </a:xfrm>
          <a:prstGeom prst="rect">
            <a:avLst/>
          </a:prstGeom>
        </p:spPr>
        <p:txBody>
          <a:bodyPr>
            <a:noAutofit/>
          </a:bodyPr>
          <a:lstStyle>
            <a:lvl1pPr marL="132080" indent="0" algn="l">
              <a:defRPr sz="21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pic>
        <p:nvPicPr>
          <p:cNvPr id="4" name="Picture 2" descr="E:\yinfeifei\2012年工作项目\UFIDA用友 2012\用友 王刚\0628 PPT\png\5.png"/>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cxnSp>
        <p:nvCxnSpPr>
          <p:cNvPr id="5" name="直接连接符 4"/>
          <p:cNvCxnSpPr/>
          <p:nvPr userDrawn="1"/>
        </p:nvCxnSpPr>
        <p:spPr>
          <a:xfrm>
            <a:off x="1" y="709613"/>
            <a:ext cx="9153525" cy="0"/>
          </a:xfrm>
          <a:prstGeom prst="line">
            <a:avLst/>
          </a:prstGeom>
          <a:ln w="158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8" descr="E:\yinfeifei\2012年工作项目\UFIDA用友 2012\用友 王刚\PPT2-PSD\PNG\10.png"/>
          <p:cNvPicPr>
            <a:picLocks noChangeAspect="1" noChangeArrowheads="1"/>
          </p:cNvPicPr>
          <p:nvPr userDrawn="1"/>
        </p:nvPicPr>
        <p:blipFill>
          <a:blip r:embed="rId3"/>
          <a:srcRect/>
          <a:stretch>
            <a:fillRect/>
          </a:stretch>
        </p:blipFill>
        <p:spPr bwMode="auto">
          <a:xfrm>
            <a:off x="-17463" y="6615113"/>
            <a:ext cx="9170988" cy="277812"/>
          </a:xfrm>
          <a:prstGeom prst="rect">
            <a:avLst/>
          </a:prstGeom>
          <a:noFill/>
          <a:ln w="9525">
            <a:noFill/>
            <a:miter lim="800000"/>
            <a:headEnd/>
            <a:tailEnd/>
          </a:ln>
        </p:spPr>
      </p:pic>
      <p:sp>
        <p:nvSpPr>
          <p:cNvPr id="6" name="标题 1"/>
          <p:cNvSpPr>
            <a:spLocks noGrp="1"/>
          </p:cNvSpPr>
          <p:nvPr>
            <p:ph type="ctrTitle"/>
          </p:nvPr>
        </p:nvSpPr>
        <p:spPr>
          <a:xfrm>
            <a:off x="-81224" y="102984"/>
            <a:ext cx="8568952" cy="620688"/>
          </a:xfrm>
          <a:prstGeom prst="rect">
            <a:avLst/>
          </a:prstGeom>
        </p:spPr>
        <p:txBody>
          <a:bodyPr>
            <a:noAutofit/>
          </a:bodyPr>
          <a:lstStyle>
            <a:lvl1pPr marL="132080" indent="0" algn="l">
              <a:defRPr sz="21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内容占位符 2"/>
          <p:cNvSpPr>
            <a:spLocks noGrp="1"/>
          </p:cNvSpPr>
          <p:nvPr>
            <p:ph idx="1"/>
          </p:nvPr>
        </p:nvSpPr>
        <p:spPr>
          <a:xfrm>
            <a:off x="1187625" y="1052736"/>
            <a:ext cx="5499178" cy="3024336"/>
          </a:xfrm>
          <a:prstGeom prst="rect">
            <a:avLst/>
          </a:prstGeom>
        </p:spPr>
        <p:txBody>
          <a:bodyPr/>
          <a:lstStyle>
            <a:lvl1pPr marL="257175" indent="-257175" algn="l">
              <a:lnSpc>
                <a:spcPct val="150000"/>
              </a:lnSpc>
              <a:buClr>
                <a:schemeClr val="bg1">
                  <a:lumMod val="50000"/>
                </a:schemeClr>
              </a:buClr>
              <a:buFont typeface="Wingdings" panose="05000000000000000000" pitchFamily="2" charset="2"/>
              <a:buChar char="Ø"/>
              <a:defRPr sz="1800">
                <a:solidFill>
                  <a:schemeClr val="tx1"/>
                </a:solidFill>
                <a:latin typeface="微软雅黑" panose="020B0503020204020204" pitchFamily="34" charset="-122"/>
                <a:ea typeface="微软雅黑" panose="020B0503020204020204" pitchFamily="34" charset="-122"/>
              </a:defRPr>
            </a:lvl1pPr>
            <a:lvl2pPr marL="537210" indent="-264160">
              <a:lnSpc>
                <a:spcPct val="150000"/>
              </a:lnSpc>
              <a:buClr>
                <a:schemeClr val="bg1">
                  <a:lumMod val="50000"/>
                </a:schemeClr>
              </a:buClr>
              <a:buFont typeface="Wingdings" panose="05000000000000000000" pitchFamily="2" charset="2"/>
              <a:buChar char="ü"/>
              <a:defRPr sz="1500">
                <a:solidFill>
                  <a:schemeClr val="tx1"/>
                </a:solidFill>
                <a:latin typeface="微软雅黑" panose="020B0503020204020204" pitchFamily="34" charset="-122"/>
                <a:ea typeface="微软雅黑" panose="020B0503020204020204" pitchFamily="34" charset="-122"/>
              </a:defRPr>
            </a:lvl2pPr>
            <a:lvl3pPr marL="826135" indent="-281305">
              <a:lnSpc>
                <a:spcPct val="150000"/>
              </a:lnSpc>
              <a:buClr>
                <a:schemeClr val="bg1">
                  <a:lumMod val="50000"/>
                </a:schemeClr>
              </a:buClr>
              <a:buFont typeface="Arial" panose="020B0604020202020204" pitchFamily="34" charset="0"/>
              <a:buChar char="•"/>
              <a:defRPr sz="1350">
                <a:solidFill>
                  <a:schemeClr val="tx1"/>
                </a:solidFill>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srcRect/>
          <a:stretch>
            <a:fillRect/>
          </a:stretch>
        </p:blipFill>
        <p:spPr bwMode="auto">
          <a:xfrm>
            <a:off x="0" y="5870577"/>
            <a:ext cx="1754188" cy="987425"/>
          </a:xfrm>
          <a:prstGeom prst="rect">
            <a:avLst/>
          </a:prstGeom>
          <a:noFill/>
          <a:ln w="9525">
            <a:noFill/>
            <a:miter lim="800000"/>
            <a:headEnd/>
            <a:tailEnd/>
          </a:ln>
        </p:spPr>
      </p:pic>
      <p:sp>
        <p:nvSpPr>
          <p:cNvPr id="8" name="标题 1"/>
          <p:cNvSpPr>
            <a:spLocks noGrp="1"/>
          </p:cNvSpPr>
          <p:nvPr>
            <p:ph type="ctrTitle"/>
          </p:nvPr>
        </p:nvSpPr>
        <p:spPr>
          <a:xfrm>
            <a:off x="251521" y="137313"/>
            <a:ext cx="8236208" cy="411368"/>
          </a:xfrm>
          <a:prstGeom prst="rect">
            <a:avLst/>
          </a:prstGeom>
        </p:spPr>
        <p:txBody>
          <a:bodyPr>
            <a:noAutofit/>
          </a:bodyPr>
          <a:lstStyle>
            <a:lvl1pPr marL="1270" indent="0" algn="l">
              <a:defRPr sz="1500" b="1">
                <a:solidFill>
                  <a:srgbClr val="FF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BBAD12CE-7ED6-491F-B375-180824C0EDD4}"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8" name="Footer Placeholder 7"/>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9" name="Slide Number Placeholder 8"/>
          <p:cNvSpPr>
            <a:spLocks noGrp="1"/>
          </p:cNvSpPr>
          <p:nvPr>
            <p:ph type="sldNum" sz="quarter" idx="12"/>
          </p:nvPr>
        </p:nvSpPr>
        <p:spPr/>
        <p:txBody>
          <a:bodyPr/>
          <a:lstStyle/>
          <a:p>
            <a:pPr defTabSz="685800"/>
            <a:fld id="{ED8209CB-B2AB-4EC8-B75F-4A11313AA43B}"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4" name="Footer Placeholder 3"/>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Slide Number Placeholder 4"/>
          <p:cNvSpPr>
            <a:spLocks noGrp="1"/>
          </p:cNvSpPr>
          <p:nvPr>
            <p:ph type="sldNum" sz="quarter" idx="12"/>
          </p:nvPr>
        </p:nvSpPr>
        <p:spPr/>
        <p:txBody>
          <a:bodyPr/>
          <a:lstStyle/>
          <a:p>
            <a:pPr defTabSz="685800"/>
            <a:fld id="{027DA16A-2040-45BF-B68D-A9AC0E6AFB7D}"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3" name="Footer Placeholder 2"/>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4" name="Slide Number Placeholder 3"/>
          <p:cNvSpPr>
            <a:spLocks noGrp="1"/>
          </p:cNvSpPr>
          <p:nvPr>
            <p:ph type="sldNum" sz="quarter" idx="12"/>
          </p:nvPr>
        </p:nvSpPr>
        <p:spPr/>
        <p:txBody>
          <a:bodyPr/>
          <a:lstStyle/>
          <a:p>
            <a:pPr defTabSz="685800"/>
            <a:fld id="{102616FA-999B-436F-898A-B44F954AD3E6}"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06C96735-58E9-4292-8E94-412A724FEBB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Footer Placeholder 5"/>
          <p:cNvSpPr>
            <a:spLocks noGrp="1"/>
          </p:cNvSpPr>
          <p:nvPr>
            <p:ph type="ftr" sz="quarter" idx="11"/>
          </p:nvPr>
        </p:nvSpPr>
        <p:spPr/>
        <p:txBody>
          <a:body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7" name="Slide Number Placeholder 6"/>
          <p:cNvSpPr>
            <a:spLocks noGrp="1"/>
          </p:cNvSpPr>
          <p:nvPr>
            <p:ph type="sldNum" sz="quarter" idx="12"/>
          </p:nvPr>
        </p:nvSpPr>
        <p:spPr/>
        <p:txBody>
          <a:bodyPr/>
          <a:lstStyle/>
          <a:p>
            <a:pPr defTabSz="685800"/>
            <a:fld id="{15362791-9EBC-452D-965A-5505291CB8A6}"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4" Type="http://schemas.openxmlformats.org/officeDocument/2006/relationships/theme" Target="../theme/theme4.xml"/><Relationship Id="rId23" Type="http://schemas.openxmlformats.org/officeDocument/2006/relationships/image" Target="../media/image17.png"/><Relationship Id="rId22" Type="http://schemas.openxmlformats.org/officeDocument/2006/relationships/image" Target="../media/image16.png"/><Relationship Id="rId21" Type="http://schemas.openxmlformats.org/officeDocument/2006/relationships/slideLayout" Target="../slideLayouts/slideLayout39.xml"/><Relationship Id="rId20" Type="http://schemas.openxmlformats.org/officeDocument/2006/relationships/slideLayout" Target="../slideLayouts/slideLayout38.xml"/><Relationship Id="rId2" Type="http://schemas.openxmlformats.org/officeDocument/2006/relationships/slideLayout" Target="../slideLayouts/slideLayout20.xml"/><Relationship Id="rId19" Type="http://schemas.openxmlformats.org/officeDocument/2006/relationships/slideLayout" Target="../slideLayouts/slideLayout37.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defRPr/>
            </a:pPr>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DAA9967-D0D2-4B94-AA4E-4AE645DB7EFA}"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181435" tIns="90718" rIns="181435" bIns="90718"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181435" tIns="90718" rIns="181435" bIns="90718"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ctr" defTabSz="815975" rtl="0" eaLnBrk="1" latinLnBrk="0" hangingPunct="1">
        <a:spcBef>
          <a:spcPct val="0"/>
        </a:spcBef>
        <a:buNone/>
        <a:defRPr sz="3915" b="1" kern="1200">
          <a:solidFill>
            <a:schemeClr val="bg1"/>
          </a:solidFill>
          <a:latin typeface="+mj-lt"/>
          <a:ea typeface="+mj-ea"/>
          <a:cs typeface="+mj-cs"/>
        </a:defRPr>
      </a:lvl1pPr>
    </p:titleStyle>
    <p:bodyStyle>
      <a:lvl1pPr marL="306070" indent="-306070" algn="l" defTabSz="815975" rtl="0" eaLnBrk="1" latinLnBrk="0" hangingPunct="1">
        <a:spcBef>
          <a:spcPct val="20000"/>
        </a:spcBef>
        <a:buFont typeface="Arial" panose="020B0604020202020204" pitchFamily="34" charset="0"/>
        <a:buChar char="•"/>
        <a:defRPr sz="2835" kern="1200">
          <a:solidFill>
            <a:schemeClr val="bg1">
              <a:lumMod val="85000"/>
            </a:schemeClr>
          </a:solidFill>
          <a:latin typeface="+mn-lt"/>
          <a:ea typeface="+mn-ea"/>
          <a:cs typeface="+mn-cs"/>
        </a:defRPr>
      </a:lvl1pPr>
      <a:lvl2pPr marL="662940" indent="-255270" algn="l" defTabSz="815975" rtl="0" eaLnBrk="1" latinLnBrk="0" hangingPunct="1">
        <a:spcBef>
          <a:spcPct val="20000"/>
        </a:spcBef>
        <a:buFont typeface="Arial" panose="020B0604020202020204" pitchFamily="34" charset="0"/>
        <a:buChar char="–"/>
        <a:defRPr sz="2520" kern="1200">
          <a:solidFill>
            <a:schemeClr val="bg1">
              <a:lumMod val="85000"/>
            </a:schemeClr>
          </a:solidFill>
          <a:latin typeface="+mn-lt"/>
          <a:ea typeface="+mn-ea"/>
          <a:cs typeface="+mn-cs"/>
        </a:defRPr>
      </a:lvl2pPr>
      <a:lvl3pPr marL="1020445" indent="-203835" algn="l" defTabSz="815975" rtl="0" eaLnBrk="1" latinLnBrk="0" hangingPunct="1">
        <a:spcBef>
          <a:spcPct val="20000"/>
        </a:spcBef>
        <a:buFont typeface="Arial" panose="020B0604020202020204" pitchFamily="34" charset="0"/>
        <a:buChar char="•"/>
        <a:defRPr sz="2160" kern="1200">
          <a:solidFill>
            <a:schemeClr val="bg1">
              <a:lumMod val="85000"/>
            </a:schemeClr>
          </a:solidFill>
          <a:latin typeface="+mn-lt"/>
          <a:ea typeface="+mn-ea"/>
          <a:cs typeface="+mn-cs"/>
        </a:defRPr>
      </a:lvl3pPr>
      <a:lvl4pPr marL="1428750" indent="-203835" algn="l" defTabSz="815975" rtl="0" eaLnBrk="1" latinLnBrk="0" hangingPunct="1">
        <a:spcBef>
          <a:spcPct val="20000"/>
        </a:spcBef>
        <a:buFont typeface="Arial" panose="020B0604020202020204" pitchFamily="34" charset="0"/>
        <a:buChar char="–"/>
        <a:defRPr sz="1800" kern="1200">
          <a:solidFill>
            <a:schemeClr val="bg1">
              <a:lumMod val="85000"/>
            </a:schemeClr>
          </a:solidFill>
          <a:latin typeface="+mn-lt"/>
          <a:ea typeface="+mn-ea"/>
          <a:cs typeface="+mn-cs"/>
        </a:defRPr>
      </a:lvl4pPr>
      <a:lvl5pPr marL="1836420" indent="-203835" algn="l" defTabSz="815975" rtl="0" eaLnBrk="1" latinLnBrk="0" hangingPunct="1">
        <a:spcBef>
          <a:spcPct val="20000"/>
        </a:spcBef>
        <a:buFont typeface="Arial" panose="020B0604020202020204" pitchFamily="34" charset="0"/>
        <a:buChar char="»"/>
        <a:defRPr sz="1800" kern="1200">
          <a:solidFill>
            <a:schemeClr val="bg1">
              <a:lumMod val="85000"/>
            </a:schemeClr>
          </a:solidFill>
          <a:latin typeface="+mn-lt"/>
          <a:ea typeface="+mn-ea"/>
          <a:cs typeface="+mn-cs"/>
        </a:defRPr>
      </a:lvl5pPr>
      <a:lvl6pPr marL="2244725" indent="-203835" algn="l" defTabSz="81597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3030" indent="-203835" algn="l" defTabSz="81597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1335" indent="-203835" algn="l" defTabSz="81597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005" indent="-203835" algn="l" defTabSz="81597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15975" rtl="0" eaLnBrk="1" latinLnBrk="0" hangingPunct="1">
        <a:defRPr sz="1620" kern="1200">
          <a:solidFill>
            <a:schemeClr val="tx1"/>
          </a:solidFill>
          <a:latin typeface="+mn-lt"/>
          <a:ea typeface="+mn-ea"/>
          <a:cs typeface="+mn-cs"/>
        </a:defRPr>
      </a:lvl1pPr>
      <a:lvl2pPr marL="408305" algn="l" defTabSz="815975" rtl="0" eaLnBrk="1" latinLnBrk="0" hangingPunct="1">
        <a:defRPr sz="1620" kern="1200">
          <a:solidFill>
            <a:schemeClr val="tx1"/>
          </a:solidFill>
          <a:latin typeface="+mn-lt"/>
          <a:ea typeface="+mn-ea"/>
          <a:cs typeface="+mn-cs"/>
        </a:defRPr>
      </a:lvl2pPr>
      <a:lvl3pPr marL="815975" algn="l" defTabSz="815975" rtl="0" eaLnBrk="1" latinLnBrk="0" hangingPunct="1">
        <a:defRPr sz="1620" kern="1200">
          <a:solidFill>
            <a:schemeClr val="tx1"/>
          </a:solidFill>
          <a:latin typeface="+mn-lt"/>
          <a:ea typeface="+mn-ea"/>
          <a:cs typeface="+mn-cs"/>
        </a:defRPr>
      </a:lvl3pPr>
      <a:lvl4pPr marL="1224280" algn="l" defTabSz="815975" rtl="0" eaLnBrk="1" latinLnBrk="0" hangingPunct="1">
        <a:defRPr sz="1620" kern="1200">
          <a:solidFill>
            <a:schemeClr val="tx1"/>
          </a:solidFill>
          <a:latin typeface="+mn-lt"/>
          <a:ea typeface="+mn-ea"/>
          <a:cs typeface="+mn-cs"/>
        </a:defRPr>
      </a:lvl4pPr>
      <a:lvl5pPr marL="1632585" algn="l" defTabSz="815975" rtl="0" eaLnBrk="1" latinLnBrk="0" hangingPunct="1">
        <a:defRPr sz="1620" kern="1200">
          <a:solidFill>
            <a:schemeClr val="tx1"/>
          </a:solidFill>
          <a:latin typeface="+mn-lt"/>
          <a:ea typeface="+mn-ea"/>
          <a:cs typeface="+mn-cs"/>
        </a:defRPr>
      </a:lvl5pPr>
      <a:lvl6pPr marL="2040890" algn="l" defTabSz="815975" rtl="0" eaLnBrk="1" latinLnBrk="0" hangingPunct="1">
        <a:defRPr sz="1620" kern="1200">
          <a:solidFill>
            <a:schemeClr val="tx1"/>
          </a:solidFill>
          <a:latin typeface="+mn-lt"/>
          <a:ea typeface="+mn-ea"/>
          <a:cs typeface="+mn-cs"/>
        </a:defRPr>
      </a:lvl6pPr>
      <a:lvl7pPr marL="2448560" algn="l" defTabSz="815975" rtl="0" eaLnBrk="1" latinLnBrk="0" hangingPunct="1">
        <a:defRPr sz="1620" kern="1200">
          <a:solidFill>
            <a:schemeClr val="tx1"/>
          </a:solidFill>
          <a:latin typeface="+mn-lt"/>
          <a:ea typeface="+mn-ea"/>
          <a:cs typeface="+mn-cs"/>
        </a:defRPr>
      </a:lvl7pPr>
      <a:lvl8pPr marL="2856865" algn="l" defTabSz="815975" rtl="0" eaLnBrk="1" latinLnBrk="0" hangingPunct="1">
        <a:defRPr sz="1620" kern="1200">
          <a:solidFill>
            <a:schemeClr val="tx1"/>
          </a:solidFill>
          <a:latin typeface="+mn-lt"/>
          <a:ea typeface="+mn-ea"/>
          <a:cs typeface="+mn-cs"/>
        </a:defRPr>
      </a:lvl8pPr>
      <a:lvl9pPr marL="3265170" algn="l" defTabSz="815975"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hf hdr="0" ftr="0" dt="0"/>
  <p:txStyles>
    <p:titleStyle>
      <a:lvl1pPr algn="l" rtl="0" eaLnBrk="0" fontAlgn="base" hangingPunct="0">
        <a:spcBef>
          <a:spcPct val="0"/>
        </a:spcBef>
        <a:spcAft>
          <a:spcPct val="0"/>
        </a:spcAft>
        <a:defRPr sz="2100">
          <a:solidFill>
            <a:srgbClr val="C00000"/>
          </a:solidFill>
          <a:latin typeface="+mj-lt"/>
          <a:ea typeface="+mj-ea"/>
          <a:cs typeface="+mj-cs"/>
        </a:defRPr>
      </a:lvl1pPr>
      <a:lvl2pPr algn="l" rtl="0" eaLnBrk="0" fontAlgn="base" hangingPunct="0">
        <a:spcBef>
          <a:spcPct val="0"/>
        </a:spcBef>
        <a:spcAft>
          <a:spcPct val="0"/>
        </a:spcAft>
        <a:defRPr sz="2100">
          <a:solidFill>
            <a:srgbClr val="C00000"/>
          </a:solidFill>
          <a:latin typeface="Calibri" panose="020F0502020204030204" pitchFamily="34" charset="0"/>
          <a:ea typeface="黑体" panose="02010609060101010101" pitchFamily="49" charset="-122"/>
        </a:defRPr>
      </a:lvl2pPr>
      <a:lvl3pPr algn="l" rtl="0" eaLnBrk="0" fontAlgn="base" hangingPunct="0">
        <a:spcBef>
          <a:spcPct val="0"/>
        </a:spcBef>
        <a:spcAft>
          <a:spcPct val="0"/>
        </a:spcAft>
        <a:defRPr sz="2100">
          <a:solidFill>
            <a:srgbClr val="C00000"/>
          </a:solidFill>
          <a:latin typeface="Calibri" panose="020F0502020204030204" pitchFamily="34" charset="0"/>
          <a:ea typeface="黑体" panose="02010609060101010101" pitchFamily="49" charset="-122"/>
        </a:defRPr>
      </a:lvl3pPr>
      <a:lvl4pPr algn="l" rtl="0" eaLnBrk="0" fontAlgn="base" hangingPunct="0">
        <a:spcBef>
          <a:spcPct val="0"/>
        </a:spcBef>
        <a:spcAft>
          <a:spcPct val="0"/>
        </a:spcAft>
        <a:defRPr sz="2100">
          <a:solidFill>
            <a:srgbClr val="C00000"/>
          </a:solidFill>
          <a:latin typeface="Calibri" panose="020F0502020204030204" pitchFamily="34" charset="0"/>
          <a:ea typeface="黑体" panose="02010609060101010101" pitchFamily="49" charset="-122"/>
        </a:defRPr>
      </a:lvl4pPr>
      <a:lvl5pPr algn="l" rtl="0" eaLnBrk="0" fontAlgn="base" hangingPunct="0">
        <a:spcBef>
          <a:spcPct val="0"/>
        </a:spcBef>
        <a:spcAft>
          <a:spcPct val="0"/>
        </a:spcAft>
        <a:defRPr sz="2100">
          <a:solidFill>
            <a:srgbClr val="C00000"/>
          </a:solidFill>
          <a:latin typeface="Calibri" panose="020F0502020204030204" pitchFamily="34" charset="0"/>
          <a:ea typeface="黑体" panose="02010609060101010101" pitchFamily="49" charset="-122"/>
        </a:defRPr>
      </a:lvl5pPr>
      <a:lvl6pPr marL="342900" algn="l" rtl="0" eaLnBrk="0" fontAlgn="base" hangingPunct="0">
        <a:spcBef>
          <a:spcPct val="0"/>
        </a:spcBef>
        <a:spcAft>
          <a:spcPct val="0"/>
        </a:spcAft>
        <a:defRPr sz="2100">
          <a:solidFill>
            <a:srgbClr val="C00000"/>
          </a:solidFill>
          <a:latin typeface="Calibri" panose="020F0502020204030204" pitchFamily="34" charset="0"/>
          <a:ea typeface="黑体" panose="02010609060101010101" pitchFamily="49" charset="-122"/>
        </a:defRPr>
      </a:lvl6pPr>
      <a:lvl7pPr marL="685800" algn="l" rtl="0" eaLnBrk="0" fontAlgn="base" hangingPunct="0">
        <a:spcBef>
          <a:spcPct val="0"/>
        </a:spcBef>
        <a:spcAft>
          <a:spcPct val="0"/>
        </a:spcAft>
        <a:defRPr sz="2100">
          <a:solidFill>
            <a:srgbClr val="C00000"/>
          </a:solidFill>
          <a:latin typeface="Calibri" panose="020F0502020204030204" pitchFamily="34" charset="0"/>
          <a:ea typeface="黑体" panose="02010609060101010101" pitchFamily="49" charset="-122"/>
        </a:defRPr>
      </a:lvl7pPr>
      <a:lvl8pPr marL="1028700" algn="l" rtl="0" eaLnBrk="0" fontAlgn="base" hangingPunct="0">
        <a:spcBef>
          <a:spcPct val="0"/>
        </a:spcBef>
        <a:spcAft>
          <a:spcPct val="0"/>
        </a:spcAft>
        <a:defRPr sz="2100">
          <a:solidFill>
            <a:srgbClr val="C00000"/>
          </a:solidFill>
          <a:latin typeface="Calibri" panose="020F0502020204030204" pitchFamily="34" charset="0"/>
          <a:ea typeface="黑体" panose="02010609060101010101" pitchFamily="49" charset="-122"/>
        </a:defRPr>
      </a:lvl8pPr>
      <a:lvl9pPr marL="1371600" algn="l" rtl="0" eaLnBrk="0" fontAlgn="base" hangingPunct="0">
        <a:spcBef>
          <a:spcPct val="0"/>
        </a:spcBef>
        <a:spcAft>
          <a:spcPct val="0"/>
        </a:spcAft>
        <a:defRPr sz="2100">
          <a:solidFill>
            <a:srgbClr val="C00000"/>
          </a:solidFill>
          <a:latin typeface="Calibri" panose="020F0502020204030204" pitchFamily="34" charset="0"/>
          <a:ea typeface="黑体" panose="02010609060101010101" pitchFamily="49" charset="-122"/>
        </a:defRPr>
      </a:lvl9pPr>
    </p:titleStyle>
    <p:bodyStyle>
      <a:lvl1pPr marL="257175" indent="-257175" algn="l" rtl="0" eaLnBrk="0" fontAlgn="base" hangingPunct="0">
        <a:spcBef>
          <a:spcPct val="20000"/>
        </a:spcBef>
        <a:spcAft>
          <a:spcPct val="0"/>
        </a:spcAft>
        <a:buSzPct val="90000"/>
        <a:buBlip>
          <a:blip r:embed="rId22"/>
        </a:buBlip>
        <a:defRPr sz="1500">
          <a:solidFill>
            <a:schemeClr val="tx1"/>
          </a:solidFill>
          <a:latin typeface="+mn-lt"/>
          <a:ea typeface="+mn-ea"/>
          <a:cs typeface="+mn-cs"/>
        </a:defRPr>
      </a:lvl1pPr>
      <a:lvl2pPr marL="557530" indent="-214630" algn="l" rtl="0" eaLnBrk="0" fontAlgn="base" hangingPunct="0">
        <a:spcBef>
          <a:spcPct val="20000"/>
        </a:spcBef>
        <a:spcAft>
          <a:spcPct val="0"/>
        </a:spcAft>
        <a:buSzPct val="75000"/>
        <a:buBlip>
          <a:blip r:embed="rId23"/>
        </a:buBlip>
        <a:defRPr>
          <a:solidFill>
            <a:schemeClr val="tx1"/>
          </a:solidFill>
          <a:latin typeface="+mn-lt"/>
          <a:ea typeface="+mn-ea"/>
        </a:defRPr>
      </a:lvl2pPr>
      <a:lvl3pPr marL="857250" indent="-171450" algn="l" rtl="0" eaLnBrk="0" fontAlgn="base" hangingPunct="0">
        <a:spcBef>
          <a:spcPct val="20000"/>
        </a:spcBef>
        <a:spcAft>
          <a:spcPct val="0"/>
        </a:spcAft>
        <a:buSzPct val="50000"/>
        <a:buBlip>
          <a:blip r:embed="rId23"/>
        </a:buBlip>
        <a:defRPr sz="1200">
          <a:solidFill>
            <a:schemeClr val="tx1"/>
          </a:solidFill>
          <a:latin typeface="+mn-lt"/>
          <a:ea typeface="+mn-ea"/>
        </a:defRPr>
      </a:lvl3pPr>
      <a:lvl4pPr marL="1200150" indent="-171450" algn="l" rtl="0" eaLnBrk="0" fontAlgn="base" hangingPunct="0">
        <a:spcBef>
          <a:spcPct val="20000"/>
        </a:spcBef>
        <a:spcAft>
          <a:spcPct val="0"/>
        </a:spcAft>
        <a:buFont typeface="Arial" panose="020B0604020202020204" pitchFamily="34" charset="0"/>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Font typeface="Arial" panose="020B0604020202020204" pitchFamily="34" charset="0"/>
        <a:buChar char="»"/>
        <a:defRPr sz="1500">
          <a:solidFill>
            <a:schemeClr val="tx1"/>
          </a:solidFill>
          <a:latin typeface="+mn-lt"/>
          <a:ea typeface="宋体" panose="02010600030101010101" pitchFamily="2" charset="-122"/>
        </a:defRPr>
      </a:lvl5pPr>
      <a:lvl6pPr marL="1885950" indent="-171450" algn="l" rtl="0" eaLnBrk="0" fontAlgn="base" hangingPunct="0">
        <a:spcBef>
          <a:spcPct val="20000"/>
        </a:spcBef>
        <a:spcAft>
          <a:spcPct val="0"/>
        </a:spcAft>
        <a:buFont typeface="Arial" panose="020B0604020202020204" pitchFamily="34" charset="0"/>
        <a:buChar char="»"/>
        <a:defRPr sz="1500">
          <a:solidFill>
            <a:schemeClr val="tx1"/>
          </a:solidFill>
          <a:latin typeface="+mn-lt"/>
          <a:ea typeface="宋体" panose="02010600030101010101" pitchFamily="2" charset="-122"/>
        </a:defRPr>
      </a:lvl6pPr>
      <a:lvl7pPr marL="2228850" indent="-171450" algn="l" rtl="0" eaLnBrk="0" fontAlgn="base" hangingPunct="0">
        <a:spcBef>
          <a:spcPct val="20000"/>
        </a:spcBef>
        <a:spcAft>
          <a:spcPct val="0"/>
        </a:spcAft>
        <a:buFont typeface="Arial" panose="020B0604020202020204" pitchFamily="34" charset="0"/>
        <a:buChar char="»"/>
        <a:defRPr sz="1500">
          <a:solidFill>
            <a:schemeClr val="tx1"/>
          </a:solidFill>
          <a:latin typeface="+mn-lt"/>
          <a:ea typeface="宋体" panose="02010600030101010101" pitchFamily="2" charset="-122"/>
        </a:defRPr>
      </a:lvl7pPr>
      <a:lvl8pPr marL="2571750" indent="-171450" algn="l" rtl="0" eaLnBrk="0" fontAlgn="base" hangingPunct="0">
        <a:spcBef>
          <a:spcPct val="20000"/>
        </a:spcBef>
        <a:spcAft>
          <a:spcPct val="0"/>
        </a:spcAft>
        <a:buFont typeface="Arial" panose="020B0604020202020204" pitchFamily="34" charset="0"/>
        <a:buChar char="»"/>
        <a:defRPr sz="1500">
          <a:solidFill>
            <a:schemeClr val="tx1"/>
          </a:solidFill>
          <a:latin typeface="+mn-lt"/>
          <a:ea typeface="宋体" panose="02010600030101010101" pitchFamily="2" charset="-122"/>
        </a:defRPr>
      </a:lvl8pPr>
      <a:lvl9pPr marL="2914650" indent="-171450" algn="l" rtl="0" eaLnBrk="0" fontAlgn="base" hangingPunct="0">
        <a:spcBef>
          <a:spcPct val="20000"/>
        </a:spcBef>
        <a:spcAft>
          <a:spcPct val="0"/>
        </a:spcAft>
        <a:buFont typeface="Arial" panose="020B0604020202020204" pitchFamily="34" charset="0"/>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3" Type="http://schemas.openxmlformats.org/officeDocument/2006/relationships/notesSlide" Target="../notesSlides/notesSlide4.xml"/><Relationship Id="rId12" Type="http://schemas.openxmlformats.org/officeDocument/2006/relationships/slideLayout" Target="../slideLayouts/slideLayout16.xml"/><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image" Target="../media/image47.svg"/><Relationship Id="rId4" Type="http://schemas.openxmlformats.org/officeDocument/2006/relationships/image" Target="../media/image46.png"/><Relationship Id="rId3" Type="http://schemas.openxmlformats.org/officeDocument/2006/relationships/tags" Target="../tags/tag6.xml"/><Relationship Id="rId2" Type="http://schemas.openxmlformats.org/officeDocument/2006/relationships/tags" Target="../tags/tag5.xml"/><Relationship Id="rId16" Type="http://schemas.openxmlformats.org/officeDocument/2006/relationships/slideLayout" Target="../slideLayouts/slideLayout2.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image" Target="../media/image49.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image" Target="../media/image48.jpeg"/><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51.wdp"/><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矩形 1"/>
          <p:cNvSpPr>
            <a:spLocks noChangeArrowheads="1"/>
          </p:cNvSpPr>
          <p:nvPr/>
        </p:nvSpPr>
        <p:spPr bwMode="auto">
          <a:xfrm>
            <a:off x="6247209" y="6669360"/>
            <a:ext cx="2896791" cy="195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ahoma" panose="020B0604030504040204" pitchFamily="34" charset="0"/>
                <a:ea typeface="PMingLiU" panose="02020500000000000000" pitchFamily="18" charset="-120"/>
              </a:defRPr>
            </a:lvl1pPr>
            <a:lvl2pPr marL="742950" indent="-285750">
              <a:defRPr sz="2400">
                <a:solidFill>
                  <a:schemeClr val="tx1"/>
                </a:solidFill>
                <a:latin typeface="Tahoma" panose="020B0604030504040204" pitchFamily="34" charset="0"/>
                <a:ea typeface="PMingLiU" panose="02020500000000000000" pitchFamily="18" charset="-120"/>
              </a:defRPr>
            </a:lvl2pPr>
            <a:lvl3pPr marL="1143000" indent="-228600">
              <a:defRPr sz="2400">
                <a:solidFill>
                  <a:schemeClr val="tx1"/>
                </a:solidFill>
                <a:latin typeface="Tahoma" panose="020B0604030504040204" pitchFamily="34" charset="0"/>
                <a:ea typeface="PMingLiU" panose="02020500000000000000" pitchFamily="18" charset="-120"/>
              </a:defRPr>
            </a:lvl3pPr>
            <a:lvl4pPr marL="1600200" indent="-228600">
              <a:defRPr sz="2400">
                <a:solidFill>
                  <a:schemeClr val="tx1"/>
                </a:solidFill>
                <a:latin typeface="Tahoma" panose="020B0604030504040204" pitchFamily="34" charset="0"/>
                <a:ea typeface="PMingLiU" panose="02020500000000000000" pitchFamily="18" charset="-120"/>
              </a:defRPr>
            </a:lvl4pPr>
            <a:lvl5pPr marL="2057400" indent="-228600">
              <a:defRPr sz="2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9pP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97" name="矩形 8"/>
          <p:cNvSpPr>
            <a:spLocks noChangeArrowheads="1"/>
          </p:cNvSpPr>
          <p:nvPr/>
        </p:nvSpPr>
        <p:spPr bwMode="auto">
          <a:xfrm>
            <a:off x="0" y="-10758"/>
            <a:ext cx="2288382" cy="24646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ahoma" panose="020B0604030504040204" pitchFamily="34" charset="0"/>
                <a:ea typeface="PMingLiU" panose="02020500000000000000" pitchFamily="18" charset="-120"/>
              </a:defRPr>
            </a:lvl1pPr>
            <a:lvl2pPr marL="742950" indent="-285750">
              <a:defRPr sz="2400">
                <a:solidFill>
                  <a:schemeClr val="tx1"/>
                </a:solidFill>
                <a:latin typeface="Tahoma" panose="020B0604030504040204" pitchFamily="34" charset="0"/>
                <a:ea typeface="PMingLiU" panose="02020500000000000000" pitchFamily="18" charset="-120"/>
              </a:defRPr>
            </a:lvl2pPr>
            <a:lvl3pPr marL="1143000" indent="-228600">
              <a:defRPr sz="2400">
                <a:solidFill>
                  <a:schemeClr val="tx1"/>
                </a:solidFill>
                <a:latin typeface="Tahoma" panose="020B0604030504040204" pitchFamily="34" charset="0"/>
                <a:ea typeface="PMingLiU" panose="02020500000000000000" pitchFamily="18" charset="-120"/>
              </a:defRPr>
            </a:lvl3pPr>
            <a:lvl4pPr marL="1600200" indent="-228600">
              <a:defRPr sz="2400">
                <a:solidFill>
                  <a:schemeClr val="tx1"/>
                </a:solidFill>
                <a:latin typeface="Tahoma" panose="020B0604030504040204" pitchFamily="34" charset="0"/>
                <a:ea typeface="PMingLiU" panose="02020500000000000000" pitchFamily="18" charset="-120"/>
              </a:defRPr>
            </a:lvl4pPr>
            <a:lvl5pPr marL="2057400" indent="-228600">
              <a:defRPr sz="2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PMingLiU" panose="02020500000000000000" pitchFamily="18" charset="-120"/>
              </a:defRPr>
            </a:lvl9pP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95" name="副标题 2"/>
          <p:cNvSpPr>
            <a:spLocks noGrp="1"/>
          </p:cNvSpPr>
          <p:nvPr>
            <p:ph type="subTitle" idx="4294967295"/>
          </p:nvPr>
        </p:nvSpPr>
        <p:spPr>
          <a:xfrm>
            <a:off x="6247209" y="6669583"/>
            <a:ext cx="2896791" cy="195263"/>
          </a:xfrm>
        </p:spPr>
        <p:txBody>
          <a:bodyPr>
            <a:noAutofit/>
          </a:bodyPr>
          <a:lstStyle/>
          <a:p>
            <a:pPr marL="0" indent="0" algn="r">
              <a:lnSpc>
                <a:spcPct val="100000"/>
              </a:lnSpc>
              <a:spcBef>
                <a:spcPts val="0"/>
              </a:spcBef>
              <a:buNone/>
            </a:pPr>
            <a:r>
              <a:rPr lang="en-US" altLang="zh-CN" sz="700" dirty="0">
                <a:solidFill>
                  <a:schemeClr val="bg1"/>
                </a:solidFill>
                <a:latin typeface="微软雅黑" panose="020B0503020204020204" pitchFamily="34" charset="-122"/>
                <a:ea typeface="微软雅黑" panose="020B0503020204020204" pitchFamily="34" charset="-122"/>
              </a:rPr>
              <a:t>2018-2019-1</a:t>
            </a: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2" name="Text Box 5"/>
          <p:cNvSpPr txBox="1">
            <a:spLocks noChangeArrowheads="1"/>
          </p:cNvSpPr>
          <p:nvPr/>
        </p:nvSpPr>
        <p:spPr bwMode="auto">
          <a:xfrm>
            <a:off x="11868" y="4014390"/>
            <a:ext cx="9144000" cy="186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仿宋_GB2312" panose="02010609030101010101" charset="-122"/>
              </a:rPr>
              <a:t>龙  军 </a:t>
            </a:r>
            <a:endParaRPr kumimoji="1" lang="en-US" altLang="zh-CN" sz="24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仿宋_GB2312" panose="02010609030101010101" charset="-122"/>
            </a:endParaRPr>
          </a:p>
          <a:p>
            <a:pPr marL="0" marR="0" lvl="0" indent="0" algn="ctr" defTabSz="914400" rtl="0" eaLnBrk="1" fontAlgn="base" latinLnBrk="0" hangingPunct="1">
              <a:lnSpc>
                <a:spcPct val="150000"/>
              </a:lnSpc>
              <a:spcBef>
                <a:spcPts val="0"/>
              </a:spcBef>
              <a:spcAft>
                <a:spcPct val="0"/>
              </a:spcAft>
              <a:buClrTx/>
              <a:buSzTx/>
              <a:buFontTx/>
              <a:buNone/>
              <a:defRPr/>
            </a:pPr>
            <a:r>
              <a:rPr kumimoji="0" lang="en-US" altLang="zh-CN"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jlong@csu.edu.cn  18673197878</a:t>
            </a:r>
            <a:endParaRPr kumimoji="0" lang="en-US" altLang="zh-CN"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50000"/>
              </a:lnSpc>
              <a:spcBef>
                <a:spcPts val="0"/>
              </a:spcBef>
              <a:spcAft>
                <a:spcPct val="0"/>
              </a:spcAft>
              <a:buClrTx/>
              <a:buSzTx/>
              <a:buFontTx/>
              <a:buNone/>
              <a:defRPr/>
            </a:pPr>
            <a:r>
              <a:rPr kumimoji="0" lang="zh-CN" altLang="en-US"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计算机学院数据科学与工程系</a:t>
            </a:r>
            <a:endParaRPr kumimoji="0" lang="en-US" altLang="zh-CN" sz="28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蓝）大数据研究院LOGO"/>
          <p:cNvPicPr>
            <a:picLocks noChangeAspect="1"/>
          </p:cNvPicPr>
          <p:nvPr/>
        </p:nvPicPr>
        <p:blipFill>
          <a:blip r:embed="rId1" cstate="screen"/>
          <a:stretch>
            <a:fillRect/>
          </a:stretch>
        </p:blipFill>
        <p:spPr>
          <a:xfrm>
            <a:off x="37795" y="6191677"/>
            <a:ext cx="3260482" cy="646547"/>
          </a:xfrm>
          <a:prstGeom prst="rect">
            <a:avLst/>
          </a:prstGeom>
        </p:spPr>
      </p:pic>
      <p:sp>
        <p:nvSpPr>
          <p:cNvPr id="4" name="标题 1"/>
          <p:cNvSpPr txBox="1"/>
          <p:nvPr/>
        </p:nvSpPr>
        <p:spPr>
          <a:xfrm>
            <a:off x="0" y="1268760"/>
            <a:ext cx="9144000" cy="250150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lnSpc>
                <a:spcPct val="150000"/>
              </a:lnSpc>
              <a:spcAft>
                <a:spcPts val="0"/>
              </a:spcAft>
            </a:pPr>
            <a:r>
              <a:rPr lang="zh-CN" altLang="en-US" sz="4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课程综述</a:t>
            </a:r>
            <a:endParaRPr lang="zh-CN" altLang="en-US" sz="4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fontAlgn="auto">
              <a:lnSpc>
                <a:spcPct val="150000"/>
              </a:lnSpc>
              <a:spcAft>
                <a:spcPts val="0"/>
              </a:spcAft>
            </a:pPr>
            <a:r>
              <a:rPr lang="zh-CN" altLang="en-US" sz="6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数据仓库与数据挖掘</a:t>
            </a:r>
            <a:endParaRPr lang="en-US" altLang="zh-CN" sz="6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542"/>
    </mc:Choice>
    <mc:Fallback>
      <p:transition spd="slow" advTm="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90153" y="260648"/>
            <a:ext cx="3671198" cy="369332"/>
          </a:xfrm>
          <a:prstGeom prst="rect">
            <a:avLst/>
          </a:prstGeom>
        </p:spPr>
        <p:txBody>
          <a:bodyPr wrap="none">
            <a:spAutoFit/>
          </a:bodyPr>
          <a:lstStyle/>
          <a:p>
            <a:pPr algn="ctr">
              <a:spcBef>
                <a:spcPts val="600"/>
              </a:spcBef>
              <a:spcAft>
                <a:spcPts val="1200"/>
              </a:spcAft>
            </a:pPr>
            <a:r>
              <a:rPr lang="zh-CN" altLang="zh-CN" b="1" u="sng"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《数据仓库与数据挖掘》</a:t>
            </a:r>
            <a:r>
              <a:rPr lang="zh-CN" altLang="zh-CN" b="1"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教学大纲</a:t>
            </a:r>
            <a:endParaRPr lang="zh-CN" altLang="zh-CN" sz="1400" b="1" kern="100" dirty="0">
              <a:effectLst>
                <a:outerShdw blurRad="38100" dist="38100" dir="2700000" algn="tl">
                  <a:srgbClr val="000000">
                    <a:alpha val="43137"/>
                  </a:srgbClr>
                </a:outerShdw>
              </a:effectLst>
              <a:latin typeface="Calibri" panose="020F0502020204030204" pitchFamily="34" charset="0"/>
            </a:endParaRPr>
          </a:p>
        </p:txBody>
      </p:sp>
      <p:sp>
        <p:nvSpPr>
          <p:cNvPr id="4" name="矩形 3"/>
          <p:cNvSpPr/>
          <p:nvPr/>
        </p:nvSpPr>
        <p:spPr>
          <a:xfrm>
            <a:off x="395536" y="723474"/>
            <a:ext cx="1620957" cy="307777"/>
          </a:xfrm>
          <a:prstGeom prst="rect">
            <a:avLst/>
          </a:prstGeom>
        </p:spPr>
        <p:txBody>
          <a:bodyPr wrap="none">
            <a:spAutoFit/>
          </a:bodyPr>
          <a:lstStyle/>
          <a:p>
            <a:r>
              <a:rPr lang="zh-CN" altLang="en-US" sz="1400" b="1" dirty="0">
                <a:effectLst>
                  <a:outerShdw blurRad="38100" dist="38100" dir="2700000" algn="tl">
                    <a:srgbClr val="000000">
                      <a:alpha val="43137"/>
                    </a:srgbClr>
                  </a:outerShdw>
                </a:effectLst>
              </a:rPr>
              <a:t>五</a:t>
            </a:r>
            <a:r>
              <a:rPr lang="zh-CN" altLang="zh-CN" sz="1400" b="1" dirty="0">
                <a:effectLst>
                  <a:outerShdw blurRad="38100" dist="38100" dir="2700000" algn="tl">
                    <a:srgbClr val="000000">
                      <a:alpha val="43137"/>
                    </a:srgbClr>
                  </a:outerShdw>
                </a:effectLst>
              </a:rPr>
              <a:t>、</a:t>
            </a:r>
            <a:r>
              <a:rPr lang="zh-CN" altLang="en-US" sz="1400" b="1" dirty="0">
                <a:effectLst>
                  <a:outerShdw blurRad="38100" dist="38100" dir="2700000" algn="tl">
                    <a:srgbClr val="000000">
                      <a:alpha val="43137"/>
                    </a:srgbClr>
                  </a:outerShdw>
                </a:effectLst>
              </a:rPr>
              <a:t>实践教学安排</a:t>
            </a:r>
            <a:endParaRPr lang="zh-CN" altLang="zh-CN" sz="1400" b="1" dirty="0">
              <a:effectLst>
                <a:outerShdw blurRad="38100" dist="38100" dir="2700000" algn="tl">
                  <a:srgbClr val="000000">
                    <a:alpha val="43137"/>
                  </a:srgbClr>
                </a:outerShdw>
              </a:effectLst>
            </a:endParaRPr>
          </a:p>
        </p:txBody>
      </p:sp>
      <p:graphicFrame>
        <p:nvGraphicFramePr>
          <p:cNvPr id="6" name="表格 5"/>
          <p:cNvGraphicFramePr>
            <a:graphicFrameLocks noGrp="1"/>
          </p:cNvGraphicFramePr>
          <p:nvPr>
            <p:custDataLst>
              <p:tags r:id="rId1"/>
            </p:custDataLst>
          </p:nvPr>
        </p:nvGraphicFramePr>
        <p:xfrm>
          <a:off x="575556" y="1124744"/>
          <a:ext cx="7992888" cy="3059043"/>
        </p:xfrm>
        <a:graphic>
          <a:graphicData uri="http://schemas.openxmlformats.org/drawingml/2006/table">
            <a:tbl>
              <a:tblPr firstRow="1" firstCol="1" bandRow="1"/>
              <a:tblGrid>
                <a:gridCol w="1578428"/>
                <a:gridCol w="2392429"/>
                <a:gridCol w="319844"/>
                <a:gridCol w="3702187"/>
              </a:tblGrid>
              <a:tr h="432048">
                <a:tc>
                  <a:txBody>
                    <a:bodyPr/>
                    <a:lstStyle/>
                    <a:p>
                      <a:pPr algn="ctr">
                        <a:spcAft>
                          <a:spcPts val="0"/>
                        </a:spcAft>
                      </a:pPr>
                      <a:r>
                        <a:rPr lang="zh-CN"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rPr>
                        <a:t>实验名称</a:t>
                      </a:r>
                      <a:endParaRPr lang="zh-CN" sz="1000" b="1" kern="100" dirty="0">
                        <a:solidFill>
                          <a:srgbClr val="0000FF"/>
                        </a:solidFill>
                        <a:effectLst/>
                        <a:latin typeface="幼圆" panose="02010509060101010101" pitchFamily="49" charset="-122"/>
                        <a:ea typeface="幼圆" panose="02010509060101010101" pitchFamily="49"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ctr">
                        <a:spcAft>
                          <a:spcPts val="0"/>
                        </a:spcAft>
                      </a:pPr>
                      <a:r>
                        <a:rPr lang="zh-CN"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rPr>
                        <a:t>实验内容</a:t>
                      </a:r>
                      <a:endParaRPr lang="zh-CN" sz="1000" b="1" kern="100" dirty="0">
                        <a:solidFill>
                          <a:srgbClr val="0000FF"/>
                        </a:solidFill>
                        <a:effectLst/>
                        <a:latin typeface="幼圆" panose="02010509060101010101" pitchFamily="49" charset="-122"/>
                        <a:ea typeface="幼圆" panose="02010509060101010101" pitchFamily="49"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ctr">
                        <a:spcAft>
                          <a:spcPts val="0"/>
                        </a:spcAft>
                      </a:pPr>
                      <a:r>
                        <a:rPr lang="zh-CN"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rPr>
                        <a:t>学时</a:t>
                      </a:r>
                      <a:endParaRPr lang="zh-CN" sz="1000" b="1" kern="100" dirty="0">
                        <a:solidFill>
                          <a:srgbClr val="0000FF"/>
                        </a:solidFill>
                        <a:effectLst/>
                        <a:latin typeface="幼圆" panose="02010509060101010101" pitchFamily="49" charset="-122"/>
                        <a:ea typeface="幼圆" panose="02010509060101010101" pitchFamily="49"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ctr">
                        <a:spcAft>
                          <a:spcPts val="0"/>
                        </a:spcAft>
                      </a:pPr>
                      <a:r>
                        <a:rPr lang="zh-CN"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rPr>
                        <a:t>基本要求</a:t>
                      </a:r>
                      <a:endParaRPr lang="zh-CN" sz="1000" b="1" kern="100" dirty="0">
                        <a:solidFill>
                          <a:srgbClr val="0000FF"/>
                        </a:solidFill>
                        <a:effectLst/>
                        <a:latin typeface="幼圆" panose="02010509060101010101" pitchFamily="49" charset="-122"/>
                        <a:ea typeface="幼圆" panose="02010509060101010101" pitchFamily="49"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r>
              <a:tr h="360040">
                <a:tc>
                  <a:txBody>
                    <a:bodyPr/>
                    <a:lstStyle/>
                    <a:p>
                      <a:pPr algn="ctr">
                        <a:spcAft>
                          <a:spcPts val="0"/>
                        </a:spcAft>
                      </a:pPr>
                      <a:r>
                        <a:rPr lang="zh-CN" altLang="en-US"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实验</a:t>
                      </a:r>
                      <a:r>
                        <a:rPr lang="en-US" alt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1</a:t>
                      </a:r>
                      <a:endParaRPr lang="en-US" alt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p>
                      <a:pPr algn="ctr">
                        <a:spcAft>
                          <a:spcPts val="0"/>
                        </a:spcAft>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数据仓库构建</a:t>
                      </a:r>
                      <a:endParaRPr lang="zh-CN" sz="1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以</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SQL Server</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为系统平台，设计并建立数据库，并以此为基础创建数据仓库</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ctr">
                        <a:spcAft>
                          <a:spcPts val="0"/>
                        </a:spcAft>
                      </a:pPr>
                      <a:r>
                        <a:rPr lang="en-US" sz="900" kern="0" dirty="0">
                          <a:solidFill>
                            <a:srgbClr val="000000"/>
                          </a:solidFill>
                          <a:effectLst/>
                          <a:latin typeface="宋体" panose="02010600030101010101" pitchFamily="2" charset="-122"/>
                          <a:ea typeface="等线" panose="02010600030101010101" pitchFamily="2" charset="-122"/>
                          <a:cs typeface="宋体" panose="02010600030101010101" pitchFamily="2" charset="-122"/>
                        </a:rPr>
                        <a:t> 1</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a:solidFill>
                            <a:srgbClr val="000000"/>
                          </a:solidFill>
                          <a:effectLst/>
                          <a:latin typeface="等线" panose="02010600030101010101" pitchFamily="2" charset="-122"/>
                          <a:ea typeface="宋体" panose="02010600030101010101" pitchFamily="2" charset="-122"/>
                          <a:cs typeface="宋体" panose="02010600030101010101" pitchFamily="2" charset="-122"/>
                        </a:rPr>
                        <a:t>理解数据库与数据仓库之间的区别与联系，掌握数据仓库建立的基本方法及其相关工具的使用</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r>
              <a:tr h="264444">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effectLst/>
                          <a:latin typeface="等线" panose="02010600030101010101" pitchFamily="2" charset="-122"/>
                          <a:ea typeface="+mn-ea"/>
                          <a:cs typeface="宋体" panose="02010600030101010101" pitchFamily="2" charset="-122"/>
                        </a:rPr>
                        <a:t>实验</a:t>
                      </a:r>
                      <a:r>
                        <a:rPr lang="en-US" altLang="zh-CN" sz="900" b="1" kern="0" dirty="0">
                          <a:solidFill>
                            <a:srgbClr val="000000"/>
                          </a:solidFill>
                          <a:effectLst/>
                          <a:latin typeface="等线" panose="02010600030101010101" pitchFamily="2" charset="-122"/>
                          <a:ea typeface="+mn-ea"/>
                          <a:cs typeface="宋体" panose="02010600030101010101" pitchFamily="2" charset="-122"/>
                        </a:rPr>
                        <a:t>2</a:t>
                      </a:r>
                      <a:endParaRPr lang="en-US" alt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p>
                      <a:pPr algn="ctr">
                        <a:spcAft>
                          <a:spcPts val="0"/>
                        </a:spcAft>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基于联机分析处理技术的税务审计分析</a:t>
                      </a:r>
                      <a:endParaRPr lang="zh-CN" sz="1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运用</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Analysis Server </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工具进行维度</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度量值以及多维数据集的创建</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ctr">
                        <a:spcAft>
                          <a:spcPts val="0"/>
                        </a:spcAft>
                      </a:pPr>
                      <a:r>
                        <a:rPr lang="en-US" sz="900" kern="0" dirty="0">
                          <a:solidFill>
                            <a:srgbClr val="000000"/>
                          </a:solidFill>
                          <a:effectLst/>
                          <a:latin typeface="宋体" panose="02010600030101010101" pitchFamily="2" charset="-122"/>
                          <a:ea typeface="等线" panose="02010600030101010101" pitchFamily="2" charset="-122"/>
                          <a:cs typeface="宋体" panose="02010600030101010101" pitchFamily="2" charset="-122"/>
                        </a:rPr>
                        <a:t> 2</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a:solidFill>
                            <a:srgbClr val="000000"/>
                          </a:solidFill>
                          <a:effectLst/>
                          <a:latin typeface="等线" panose="02010600030101010101" pitchFamily="2" charset="-122"/>
                          <a:ea typeface="宋体" panose="02010600030101010101" pitchFamily="2" charset="-122"/>
                          <a:cs typeface="宋体" panose="02010600030101010101" pitchFamily="2" charset="-122"/>
                        </a:rPr>
                        <a:t>绘出多维数据组织模型以及</a:t>
                      </a:r>
                      <a:r>
                        <a:rPr lang="en-US" sz="900" kern="0">
                          <a:solidFill>
                            <a:srgbClr val="000000"/>
                          </a:solidFill>
                          <a:effectLst/>
                          <a:latin typeface="等线" panose="02010600030101010101" pitchFamily="2" charset="-122"/>
                          <a:ea typeface="宋体" panose="02010600030101010101" pitchFamily="2" charset="-122"/>
                          <a:cs typeface="宋体" panose="02010600030101010101" pitchFamily="2" charset="-122"/>
                        </a:rPr>
                        <a:t>OLAP</a:t>
                      </a:r>
                      <a:r>
                        <a:rPr lang="zh-CN" sz="900" kern="0">
                          <a:solidFill>
                            <a:srgbClr val="000000"/>
                          </a:solidFill>
                          <a:effectLst/>
                          <a:latin typeface="等线" panose="02010600030101010101" pitchFamily="2" charset="-122"/>
                          <a:ea typeface="宋体" panose="02010600030101010101" pitchFamily="2" charset="-122"/>
                          <a:cs typeface="宋体" panose="02010600030101010101" pitchFamily="2" charset="-122"/>
                        </a:rPr>
                        <a:t>操作过程，掌握</a:t>
                      </a:r>
                      <a:r>
                        <a:rPr lang="en-US" sz="900" kern="0">
                          <a:solidFill>
                            <a:srgbClr val="000000"/>
                          </a:solidFill>
                          <a:effectLst/>
                          <a:latin typeface="等线" panose="02010600030101010101" pitchFamily="2" charset="-122"/>
                          <a:ea typeface="宋体" panose="02010600030101010101" pitchFamily="2" charset="-122"/>
                          <a:cs typeface="宋体" panose="02010600030101010101" pitchFamily="2" charset="-122"/>
                        </a:rPr>
                        <a:t>SQL Server 2005</a:t>
                      </a:r>
                      <a:r>
                        <a:rPr lang="zh-CN" sz="900" kern="0">
                          <a:solidFill>
                            <a:srgbClr val="000000"/>
                          </a:solidFill>
                          <a:effectLst/>
                          <a:latin typeface="等线" panose="02010600030101010101" pitchFamily="2" charset="-122"/>
                          <a:ea typeface="宋体" panose="02010600030101010101" pitchFamily="2" charset="-122"/>
                          <a:cs typeface="宋体" panose="02010600030101010101" pitchFamily="2" charset="-122"/>
                        </a:rPr>
                        <a:t>中的联机分析处理操作</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r>
              <a:tr h="408460">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effectLst/>
                          <a:latin typeface="等线" panose="02010600030101010101" pitchFamily="2" charset="-122"/>
                          <a:ea typeface="+mn-ea"/>
                          <a:cs typeface="宋体" panose="02010600030101010101" pitchFamily="2" charset="-122"/>
                        </a:rPr>
                        <a:t>实验</a:t>
                      </a:r>
                      <a:r>
                        <a:rPr lang="en-US" altLang="zh-CN" sz="900" b="1" kern="0" dirty="0">
                          <a:solidFill>
                            <a:srgbClr val="000000"/>
                          </a:solidFill>
                          <a:effectLst/>
                          <a:latin typeface="等线" panose="02010600030101010101" pitchFamily="2" charset="-122"/>
                          <a:ea typeface="+mn-ea"/>
                          <a:cs typeface="宋体" panose="02010600030101010101" pitchFamily="2" charset="-122"/>
                        </a:rPr>
                        <a:t>3</a:t>
                      </a:r>
                      <a:endParaRPr lang="en-US" alt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p>
                      <a:pPr algn="ctr">
                        <a:spcAft>
                          <a:spcPts val="0"/>
                        </a:spcAft>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一元线性回归分析</a:t>
                      </a:r>
                      <a:endParaRPr lang="zh-CN" sz="1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利用</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Python </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进行一元线性回归分析，预测移动餐车的利润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ctr">
                        <a:spcAft>
                          <a:spcPts val="0"/>
                        </a:spcAft>
                      </a:pPr>
                      <a:r>
                        <a:rPr lang="en-US" sz="900" kern="0" dirty="0">
                          <a:solidFill>
                            <a:srgbClr val="000000"/>
                          </a:solidFill>
                          <a:effectLst/>
                          <a:latin typeface="宋体" panose="02010600030101010101" pitchFamily="2" charset="-122"/>
                          <a:ea typeface="等线" panose="02010600030101010101" pitchFamily="2" charset="-122"/>
                          <a:cs typeface="宋体" panose="02010600030101010101" pitchFamily="2" charset="-122"/>
                        </a:rPr>
                        <a:t> 1</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掌握一元线性回归分析的基本思想和操作，掌握提取下降回归方程</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r>
              <a:tr h="489810">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effectLst/>
                          <a:latin typeface="等线" panose="02010600030101010101" pitchFamily="2" charset="-122"/>
                          <a:ea typeface="+mn-ea"/>
                          <a:cs typeface="宋体" panose="02010600030101010101" pitchFamily="2" charset="-122"/>
                        </a:rPr>
                        <a:t>实验</a:t>
                      </a:r>
                      <a:r>
                        <a:rPr lang="en-US" altLang="zh-CN" sz="900" b="1" kern="0" dirty="0">
                          <a:solidFill>
                            <a:srgbClr val="000000"/>
                          </a:solidFill>
                          <a:effectLst/>
                          <a:latin typeface="等线" panose="02010600030101010101" pitchFamily="2" charset="-122"/>
                          <a:ea typeface="+mn-ea"/>
                          <a:cs typeface="宋体" panose="02010600030101010101" pitchFamily="2" charset="-122"/>
                        </a:rPr>
                        <a:t>4</a:t>
                      </a:r>
                      <a:endParaRPr lang="en-US" alt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p>
                      <a:pPr algn="ctr">
                        <a:spcAft>
                          <a:spcPts val="0"/>
                        </a:spcAft>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基于关联规则方法的网上交易服务质量评价分析</a:t>
                      </a:r>
                      <a:endParaRPr lang="zh-CN" sz="1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运用</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Weka</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实现对网上交易服务数据进行关联规则挖掘，评估其服务质量</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ctr">
                        <a:spcAft>
                          <a:spcPts val="0"/>
                        </a:spcAft>
                      </a:pPr>
                      <a:r>
                        <a:rPr lang="en-US" sz="900" kern="0" dirty="0">
                          <a:solidFill>
                            <a:srgbClr val="000000"/>
                          </a:solidFill>
                          <a:effectLst/>
                          <a:latin typeface="宋体" panose="02010600030101010101" pitchFamily="2" charset="-122"/>
                          <a:ea typeface="等线" panose="02010600030101010101" pitchFamily="2" charset="-122"/>
                          <a:cs typeface="宋体" panose="02010600030101010101" pitchFamily="2" charset="-122"/>
                        </a:rPr>
                        <a:t> 1</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掌握</a:t>
                      </a:r>
                      <a:r>
                        <a:rPr lang="en-US" sz="900" kern="0" dirty="0" err="1">
                          <a:solidFill>
                            <a:srgbClr val="000000"/>
                          </a:solidFill>
                          <a:effectLst/>
                          <a:latin typeface="等线" panose="02010600030101010101" pitchFamily="2" charset="-122"/>
                          <a:ea typeface="宋体" panose="02010600030101010101" pitchFamily="2" charset="-122"/>
                          <a:cs typeface="宋体" panose="02010600030101010101" pitchFamily="2" charset="-122"/>
                        </a:rPr>
                        <a:t>Apriori</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算法模型的实现过程及基本方法，掌握关联规则挖掘的基本应用，掌握</a:t>
                      </a:r>
                      <a:r>
                        <a:rPr lang="en-US" sz="900" kern="0" dirty="0" err="1">
                          <a:solidFill>
                            <a:srgbClr val="000000"/>
                          </a:solidFill>
                          <a:effectLst/>
                          <a:latin typeface="等线" panose="02010600030101010101" pitchFamily="2" charset="-122"/>
                          <a:ea typeface="宋体" panose="02010600030101010101" pitchFamily="2" charset="-122"/>
                          <a:cs typeface="宋体" panose="02010600030101010101" pitchFamily="2" charset="-122"/>
                        </a:rPr>
                        <a:t>weka</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中的</a:t>
                      </a:r>
                      <a:r>
                        <a:rPr lang="en-US" sz="900" kern="0" dirty="0" err="1">
                          <a:solidFill>
                            <a:srgbClr val="000000"/>
                          </a:solidFill>
                          <a:effectLst/>
                          <a:latin typeface="等线" panose="02010600030101010101" pitchFamily="2" charset="-122"/>
                          <a:ea typeface="宋体" panose="02010600030101010101" pitchFamily="2" charset="-122"/>
                          <a:cs typeface="宋体" panose="02010600030101010101" pitchFamily="2" charset="-122"/>
                        </a:rPr>
                        <a:t>Apriori</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算法实现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r>
              <a:tr h="158262">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effectLst/>
                          <a:latin typeface="等线" panose="02010600030101010101" pitchFamily="2" charset="-122"/>
                          <a:ea typeface="+mn-ea"/>
                          <a:cs typeface="宋体" panose="02010600030101010101" pitchFamily="2" charset="-122"/>
                        </a:rPr>
                        <a:t>实验</a:t>
                      </a:r>
                      <a:r>
                        <a:rPr lang="en-US" altLang="zh-CN" sz="900" b="1" kern="0" dirty="0">
                          <a:solidFill>
                            <a:srgbClr val="000000"/>
                          </a:solidFill>
                          <a:effectLst/>
                          <a:latin typeface="等线" panose="02010600030101010101" pitchFamily="2" charset="-122"/>
                          <a:ea typeface="+mn-ea"/>
                          <a:cs typeface="宋体" panose="02010600030101010101" pitchFamily="2" charset="-122"/>
                        </a:rPr>
                        <a:t>5</a:t>
                      </a:r>
                      <a:endParaRPr lang="en-US" alt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p>
                      <a:pPr algn="ctr">
                        <a:spcAft>
                          <a:spcPts val="0"/>
                        </a:spcAft>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基于</a:t>
                      </a:r>
                      <a:r>
                        <a:rPr lang="en-US"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Python</a:t>
                      </a: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的</a:t>
                      </a:r>
                      <a:r>
                        <a:rPr lang="en-US"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K</a:t>
                      </a: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最近邻（</a:t>
                      </a:r>
                      <a:r>
                        <a:rPr lang="en-US"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KNN</a:t>
                      </a: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）算法实现</a:t>
                      </a:r>
                      <a:endParaRPr lang="zh-CN" sz="1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掌握</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KNN</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算法的原理，掌握</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Python</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语言实现</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KNN</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算法</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ctr">
                        <a:spcAft>
                          <a:spcPts val="0"/>
                        </a:spcAft>
                      </a:pPr>
                      <a:r>
                        <a:rPr lang="en-US" sz="900" kern="0" dirty="0">
                          <a:solidFill>
                            <a:srgbClr val="000000"/>
                          </a:solidFill>
                          <a:effectLst/>
                          <a:latin typeface="宋体" panose="02010600030101010101" pitchFamily="2" charset="-122"/>
                          <a:ea typeface="等线" panose="02010600030101010101" pitchFamily="2" charset="-122"/>
                          <a:cs typeface="宋体" panose="02010600030101010101" pitchFamily="2" charset="-122"/>
                        </a:rPr>
                        <a:t> 2</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掌握最近邻算法模型的实现过程机器基本方法，掌握</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Python</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语言中的</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KNN</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方法实现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r>
              <a:tr h="457413">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effectLst/>
                          <a:latin typeface="等线" panose="02010600030101010101" pitchFamily="2" charset="-122"/>
                          <a:ea typeface="+mn-ea"/>
                          <a:cs typeface="宋体" panose="02010600030101010101" pitchFamily="2" charset="-122"/>
                        </a:rPr>
                        <a:t>实验</a:t>
                      </a:r>
                      <a:r>
                        <a:rPr lang="en-US" altLang="zh-CN" sz="900" b="1" kern="0" dirty="0">
                          <a:solidFill>
                            <a:srgbClr val="000000"/>
                          </a:solidFill>
                          <a:effectLst/>
                          <a:latin typeface="等线" panose="02010600030101010101" pitchFamily="2" charset="-122"/>
                          <a:ea typeface="+mn-ea"/>
                          <a:cs typeface="宋体" panose="02010600030101010101" pitchFamily="2" charset="-122"/>
                        </a:rPr>
                        <a:t>6</a:t>
                      </a:r>
                      <a:endParaRPr lang="en-US" alt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p>
                      <a:pPr algn="ctr">
                        <a:spcAft>
                          <a:spcPts val="0"/>
                        </a:spcAft>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基于决策树方法的中文文本自动分类分析</a:t>
                      </a:r>
                      <a:endParaRPr lang="zh-CN" sz="1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a:solidFill>
                            <a:srgbClr val="000000"/>
                          </a:solidFill>
                          <a:effectLst/>
                          <a:latin typeface="等线" panose="02010600030101010101" pitchFamily="2" charset="-122"/>
                          <a:ea typeface="宋体" panose="02010600030101010101" pitchFamily="2" charset="-122"/>
                          <a:cs typeface="宋体" panose="02010600030101010101" pitchFamily="2" charset="-122"/>
                        </a:rPr>
                        <a:t>运用</a:t>
                      </a:r>
                      <a:r>
                        <a:rPr lang="en-US" sz="900" kern="0">
                          <a:solidFill>
                            <a:srgbClr val="000000"/>
                          </a:solidFill>
                          <a:effectLst/>
                          <a:latin typeface="等线" panose="02010600030101010101" pitchFamily="2" charset="-122"/>
                          <a:ea typeface="宋体" panose="02010600030101010101" pitchFamily="2" charset="-122"/>
                          <a:cs typeface="宋体" panose="02010600030101010101" pitchFamily="2" charset="-122"/>
                        </a:rPr>
                        <a:t>Weka</a:t>
                      </a:r>
                      <a:r>
                        <a:rPr lang="zh-CN" sz="900" kern="0">
                          <a:solidFill>
                            <a:srgbClr val="000000"/>
                          </a:solidFill>
                          <a:effectLst/>
                          <a:latin typeface="等线" panose="02010600030101010101" pitchFamily="2" charset="-122"/>
                          <a:ea typeface="宋体" panose="02010600030101010101" pitchFamily="2" charset="-122"/>
                          <a:cs typeface="宋体" panose="02010600030101010101" pitchFamily="2" charset="-122"/>
                        </a:rPr>
                        <a:t>实现决策树方法，学习中文文本自动分类分析的基本技术</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ctr">
                        <a:spcAft>
                          <a:spcPts val="0"/>
                        </a:spcAft>
                      </a:pPr>
                      <a:r>
                        <a:rPr lang="en-US" sz="900" kern="0" dirty="0">
                          <a:solidFill>
                            <a:srgbClr val="000000"/>
                          </a:solidFill>
                          <a:effectLst/>
                          <a:latin typeface="宋体" panose="02010600030101010101" pitchFamily="2" charset="-122"/>
                          <a:ea typeface="等线" panose="02010600030101010101" pitchFamily="2" charset="-122"/>
                          <a:cs typeface="宋体" panose="02010600030101010101" pitchFamily="2" charset="-122"/>
                        </a:rPr>
                        <a:t> 1</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c>
                  <a:txBody>
                    <a:bodyPr/>
                    <a:lstStyle/>
                    <a:p>
                      <a:pPr algn="l">
                        <a:spcAft>
                          <a:spcPts val="0"/>
                        </a:spcAft>
                      </a:pP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掌握决策树算法模型的实现过程及基本方法，掌握</a:t>
                      </a:r>
                      <a:r>
                        <a:rPr lang="en-US"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Weka</a:t>
                      </a:r>
                      <a:r>
                        <a:rPr lang="zh-CN" sz="9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中的决策树算法的实现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078" marR="22078" marT="22078" marB="22078"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rgbClr val="FFFFFF"/>
                    </a:solidFill>
                  </a:tcPr>
                </a:tc>
              </a:tr>
            </a:tbl>
          </a:graphicData>
        </a:graphic>
      </p:graphicFrame>
      <p:graphicFrame>
        <p:nvGraphicFramePr>
          <p:cNvPr id="8" name="表格 7"/>
          <p:cNvGraphicFramePr>
            <a:graphicFrameLocks noGrp="1"/>
          </p:cNvGraphicFramePr>
          <p:nvPr>
            <p:custDataLst>
              <p:tags r:id="rId2"/>
            </p:custDataLst>
          </p:nvPr>
        </p:nvGraphicFramePr>
        <p:xfrm>
          <a:off x="1979930" y="4678045"/>
          <a:ext cx="4739005" cy="1939290"/>
        </p:xfrm>
        <a:graphic>
          <a:graphicData uri="http://schemas.openxmlformats.org/drawingml/2006/table">
            <a:tbl>
              <a:tblPr firstRow="1" firstCol="1" bandRow="1"/>
              <a:tblGrid>
                <a:gridCol w="2486025"/>
                <a:gridCol w="2252980"/>
              </a:tblGrid>
              <a:tr h="323215">
                <a:tc>
                  <a:txBody>
                    <a:bodyPr/>
                    <a:lstStyle/>
                    <a:p>
                      <a:pPr algn="ctr">
                        <a:spcAft>
                          <a:spcPts val="0"/>
                        </a:spcAft>
                      </a:pPr>
                      <a:r>
                        <a:rPr lang="zh-CN"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rPr>
                        <a:t>考核内容</a:t>
                      </a:r>
                      <a:endParaRPr lang="zh-CN" sz="1050" b="1" kern="100" dirty="0">
                        <a:solidFill>
                          <a:srgbClr val="0000FF"/>
                        </a:solidFill>
                        <a:effectLst/>
                        <a:latin typeface="幼圆" panose="02010509060101010101" pitchFamily="49" charset="-122"/>
                        <a:ea typeface="幼圆" panose="02010509060101010101" pitchFamily="49"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zh-CN"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rPr>
                        <a:t>成绩比例</a:t>
                      </a:r>
                      <a:r>
                        <a:rPr lang="zh-CN" altLang="en-US"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rPr>
                        <a:t>（</a:t>
                      </a:r>
                      <a:r>
                        <a:rPr lang="en-US" altLang="zh-CN"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rPr>
                        <a:t>%</a:t>
                      </a:r>
                      <a:r>
                        <a:rPr lang="zh-CN" altLang="en-US"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rPr>
                        <a:t>）</a:t>
                      </a:r>
                      <a:endParaRPr lang="zh-CN" altLang="en-US" sz="900" b="1" kern="0" dirty="0">
                        <a:solidFill>
                          <a:srgbClr val="0000FF"/>
                        </a:solidFill>
                        <a:effectLst/>
                        <a:latin typeface="幼圆" panose="02010509060101010101" pitchFamily="49" charset="-122"/>
                        <a:ea typeface="幼圆" panose="02010509060101010101" pitchFamily="49" charset="-122"/>
                        <a:cs typeface="宋体" panose="02010600030101010101" pitchFamily="2" charset="-122"/>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323215">
                <a:tc>
                  <a:txBody>
                    <a:bodyPr/>
                    <a:lstStyle/>
                    <a:p>
                      <a:pPr indent="0" algn="ctr" fontAlgn="auto">
                        <a:lnSpc>
                          <a:spcPct val="100000"/>
                        </a:lnSpc>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课程汇报</a:t>
                      </a:r>
                      <a:endPar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txBody>
                  <a:tcPr marL="68580" marR="68580" marT="0" marB="0" anchor="ctr" anchorCtr="0">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rowSpan="4">
                  <a:txBody>
                    <a:bodyPr/>
                    <a:lstStyle/>
                    <a:p>
                      <a:pPr algn="ctr">
                        <a:spcAft>
                          <a:spcPts val="0"/>
                        </a:spcAft>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40</a:t>
                      </a:r>
                      <a:endPar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p>
                      <a:pPr algn="ctr">
                        <a:spcAft>
                          <a:spcPts val="0"/>
                        </a:spcAft>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（低于10分，取消考试资格）</a:t>
                      </a:r>
                      <a:endPar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323215">
                <a:tc>
                  <a:txBody>
                    <a:bodyPr/>
                    <a:lstStyle/>
                    <a:p>
                      <a:pPr indent="0" algn="ctr" fontAlgn="auto">
                        <a:lnSpc>
                          <a:spcPct val="100000"/>
                        </a:lnSpc>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课程试验</a:t>
                      </a:r>
                      <a:endPar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txBody>
                  <a:tcPr marL="68580" marR="68580" marT="0" marB="0" anchor="ctr" anchorCtr="0">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vMerge="1">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323215">
                <a:tc>
                  <a:txBody>
                    <a:bodyPr/>
                    <a:lstStyle/>
                    <a:p>
                      <a:pPr indent="0" algn="ctr" fontAlgn="auto">
                        <a:lnSpc>
                          <a:spcPct val="100000"/>
                        </a:lnSpc>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课堂问答</a:t>
                      </a:r>
                      <a:endPar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txBody>
                  <a:tcPr marL="68580" marR="68580" marT="0" marB="0" anchor="ctr" anchorCtr="0">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vMerge="1">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323215">
                <a:tc>
                  <a:txBody>
                    <a:bodyPr/>
                    <a:lstStyle/>
                    <a:p>
                      <a:pPr indent="0" algn="ctr" fontAlgn="auto">
                        <a:lnSpc>
                          <a:spcPct val="100000"/>
                        </a:lnSpc>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课堂考勤</a:t>
                      </a:r>
                      <a:endPar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txBody>
                  <a:tcPr marL="68580" marR="68580" marT="0" marB="0" anchor="ctr" anchorCtr="0">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vMerge="1">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323215">
                <a:tc>
                  <a:txBody>
                    <a:bodyPr/>
                    <a:lstStyle/>
                    <a:p>
                      <a:pPr indent="0" algn="ctr" fontAlgn="auto">
                        <a:lnSpc>
                          <a:spcPct val="100000"/>
                        </a:lnSpc>
                      </a:pPr>
                      <a:r>
                        <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期末考试</a:t>
                      </a:r>
                      <a:endParaRPr 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txBody>
                  <a:tcPr marL="68580" marR="68580" marT="0" marB="0" anchor="ctr" anchorCtr="0">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alt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60</a:t>
                      </a:r>
                      <a:endParaRPr lang="en-US" altLang="zh-CN" sz="900" b="1"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bl>
          </a:graphicData>
        </a:graphic>
      </p:graphicFrame>
      <p:sp>
        <p:nvSpPr>
          <p:cNvPr id="9" name="矩形 8"/>
          <p:cNvSpPr/>
          <p:nvPr/>
        </p:nvSpPr>
        <p:spPr>
          <a:xfrm>
            <a:off x="395536" y="4303573"/>
            <a:ext cx="2159566" cy="307777"/>
          </a:xfrm>
          <a:prstGeom prst="rect">
            <a:avLst/>
          </a:prstGeom>
        </p:spPr>
        <p:txBody>
          <a:bodyPr wrap="none">
            <a:spAutoFit/>
          </a:bodyPr>
          <a:lstStyle/>
          <a:p>
            <a:r>
              <a:rPr lang="zh-CN" altLang="en-US" sz="1400" b="1" dirty="0">
                <a:effectLst>
                  <a:outerShdw blurRad="38100" dist="38100" dir="2700000" algn="tl">
                    <a:srgbClr val="000000">
                      <a:alpha val="43137"/>
                    </a:srgbClr>
                  </a:outerShdw>
                </a:effectLst>
              </a:rPr>
              <a:t>六、考核方式及成绩评定</a:t>
            </a:r>
            <a:endParaRPr lang="zh-CN" altLang="zh-CN" sz="1400" b="1" dirty="0">
              <a:effectLst>
                <a:outerShdw blurRad="38100" dist="38100" dir="2700000" algn="tl">
                  <a:srgbClr val="000000">
                    <a:alpha val="43137"/>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6" name="矩形 5"/>
          <p:cNvSpPr/>
          <p:nvPr/>
        </p:nvSpPr>
        <p:spPr>
          <a:xfrm>
            <a:off x="611560" y="2721694"/>
            <a:ext cx="7879143" cy="923330"/>
          </a:xfrm>
          <a:prstGeom prst="rect">
            <a:avLst/>
          </a:prstGeom>
          <a:noFill/>
        </p:spPr>
        <p:txBody>
          <a:bodyPr wrap="square" lIns="91440" tIns="45720" rIns="91440" bIns="45720">
            <a:spAutoFit/>
          </a:bodyP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为什么要开设这门课程？</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16"/>
          <p:cNvSpPr>
            <a:spLocks noChangeArrowheads="1"/>
          </p:cNvSpPr>
          <p:nvPr/>
        </p:nvSpPr>
        <p:spPr bwMode="auto">
          <a:xfrm>
            <a:off x="605310" y="2819064"/>
            <a:ext cx="4326731" cy="257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通过大数据融合分析</a:t>
            </a:r>
            <a:endParaRPr lang="en-US" altLang="zh-CN" sz="2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实现</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长沙城投</a:t>
            </a:r>
            <a:r>
              <a:rPr lang="zh-CN" altLang="en-US" sz="2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高效运营的机制</a:t>
            </a:r>
            <a:endParaRPr lang="en-US" altLang="zh-CN" sz="2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就是</a:t>
            </a:r>
            <a:endParaRPr lang="en-US" altLang="zh-CN" sz="2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4050" b="1" dirty="0">
                <a:solidFill>
                  <a:srgbClr val="3D7375"/>
                </a:solidFill>
                <a:latin typeface="微软雅黑" panose="020B0503020204020204" pitchFamily="34" charset="-122"/>
                <a:ea typeface="微软雅黑" panose="020B0503020204020204" pitchFamily="34" charset="-122"/>
                <a:sym typeface="微软雅黑" panose="020B0503020204020204" pitchFamily="34" charset="-122"/>
              </a:rPr>
              <a:t>数字城投</a:t>
            </a:r>
            <a:endParaRPr lang="en-US" altLang="zh-CN" sz="4050" b="1" dirty="0">
              <a:solidFill>
                <a:srgbClr val="3D737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任意多边形 12"/>
          <p:cNvSpPr/>
          <p:nvPr/>
        </p:nvSpPr>
        <p:spPr>
          <a:xfrm flipH="1">
            <a:off x="454117" y="2495664"/>
            <a:ext cx="34289" cy="2907283"/>
          </a:xfrm>
          <a:custGeom>
            <a:avLst/>
            <a:gdLst>
              <a:gd name="connsiteX0" fmla="*/ 0 w 0"/>
              <a:gd name="connsiteY0" fmla="*/ 0 h 4781550"/>
              <a:gd name="connsiteX1" fmla="*/ 0 w 0"/>
              <a:gd name="connsiteY1" fmla="*/ 4781550 h 4781550"/>
            </a:gdLst>
            <a:ahLst/>
            <a:cxnLst>
              <a:cxn ang="0">
                <a:pos x="connsiteX0" y="connsiteY0"/>
              </a:cxn>
              <a:cxn ang="0">
                <a:pos x="connsiteX1" y="connsiteY1"/>
              </a:cxn>
            </a:cxnLst>
            <a:rect l="l" t="t" r="r" b="b"/>
            <a:pathLst>
              <a:path h="4781550">
                <a:moveTo>
                  <a:pt x="0" y="0"/>
                </a:moveTo>
                <a:lnTo>
                  <a:pt x="0" y="4781550"/>
                </a:lnTo>
              </a:path>
            </a:pathLst>
          </a:custGeom>
          <a:noFill/>
          <a:ln w="3810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宋体" panose="02010600030101010101" pitchFamily="2" charset="-122"/>
            </a:endParaRPr>
          </a:p>
        </p:txBody>
      </p:sp>
      <p:sp>
        <p:nvSpPr>
          <p:cNvPr id="17" name="椭圆 16"/>
          <p:cNvSpPr/>
          <p:nvPr/>
        </p:nvSpPr>
        <p:spPr>
          <a:xfrm>
            <a:off x="395536" y="3613184"/>
            <a:ext cx="185738" cy="185738"/>
          </a:xfrm>
          <a:prstGeom prst="ellipse">
            <a:avLst/>
          </a:prstGeom>
          <a:solidFill>
            <a:schemeClr val="bg1"/>
          </a:solidFill>
          <a:ln w="57150">
            <a:solidFill>
              <a:srgbClr val="3D73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宋体" panose="02010600030101010101" pitchFamily="2" charset="-122"/>
            </a:endParaRPr>
          </a:p>
        </p:txBody>
      </p:sp>
      <p:sp>
        <p:nvSpPr>
          <p:cNvPr id="11" name="文本框 10"/>
          <p:cNvSpPr txBox="1"/>
          <p:nvPr/>
        </p:nvSpPr>
        <p:spPr>
          <a:xfrm>
            <a:off x="578643" y="1012667"/>
            <a:ext cx="2841229"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数字城投是什么</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78645" y="1475492"/>
            <a:ext cx="5736431" cy="369332"/>
          </a:xfrm>
          <a:prstGeom prst="rect">
            <a:avLst/>
          </a:prstGeom>
          <a:noFill/>
        </p:spPr>
        <p:txBody>
          <a:bodyPr wrap="square" rtlCol="0">
            <a:spAutoFit/>
          </a:bodyPr>
          <a:lstStyle/>
          <a:p>
            <a:r>
              <a:rPr lang="zh-CN" altLang="en-US" dirty="0">
                <a:solidFill>
                  <a:srgbClr val="EEECE1">
                    <a:lumMod val="75000"/>
                  </a:srgbClr>
                </a:solidFill>
                <a:latin typeface="微软雅黑" panose="020B0503020204020204" pitchFamily="34" charset="-122"/>
                <a:ea typeface="微软雅黑" panose="020B0503020204020204" pitchFamily="34" charset="-122"/>
              </a:rPr>
              <a:t>用数据说话  用数据决策  用数据管理  用数据创新</a:t>
            </a:r>
            <a:endParaRPr lang="zh-CN" altLang="en-US" dirty="0">
              <a:solidFill>
                <a:srgbClr val="EEECE1">
                  <a:lumMod val="75000"/>
                </a:srgb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16016" y="2821097"/>
            <a:ext cx="4175234" cy="2696135"/>
          </a:xfrm>
          <a:prstGeom prst="rect">
            <a:avLst/>
          </a:prstGeom>
        </p:spPr>
      </p:pic>
      <p:sp>
        <p:nvSpPr>
          <p:cNvPr id="13" name="矩形 12"/>
          <p:cNvSpPr/>
          <p:nvPr/>
        </p:nvSpPr>
        <p:spPr>
          <a:xfrm>
            <a:off x="330994" y="857251"/>
            <a:ext cx="178594" cy="505175"/>
          </a:xfrm>
          <a:prstGeom prst="rect">
            <a:avLst/>
          </a:prstGeom>
          <a:solidFill>
            <a:srgbClr val="3B7D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5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54">
                                            <p:txEl>
                                              <p:pRg st="1" end="1"/>
                                            </p:txEl>
                                          </p:spTgt>
                                        </p:tgtEl>
                                        <p:attrNameLst>
                                          <p:attrName>style.visibility</p:attrName>
                                        </p:attrNameLst>
                                      </p:cBhvr>
                                      <p:to>
                                        <p:strVal val="visible"/>
                                      </p:to>
                                    </p:set>
                                  </p:childTnLst>
                                </p:cTn>
                              </p:par>
                            </p:childTnLst>
                          </p:cTn>
                        </p:par>
                        <p:par>
                          <p:cTn id="10" fill="hold">
                            <p:stCondLst>
                              <p:cond delay="1300"/>
                            </p:stCondLst>
                            <p:childTnLst>
                              <p:par>
                                <p:cTn id="11" presetID="22" presetClass="entr" presetSubtype="8" fill="hold" nodeType="afterEffect">
                                  <p:stCondLst>
                                    <p:cond delay="0"/>
                                  </p:stCondLst>
                                  <p:childTnLst>
                                    <p:set>
                                      <p:cBhvr>
                                        <p:cTn id="12" dur="1" fill="hold">
                                          <p:stCondLst>
                                            <p:cond delay="0"/>
                                          </p:stCondLst>
                                        </p:cTn>
                                        <p:tgtEl>
                                          <p:spTgt spid="54">
                                            <p:txEl>
                                              <p:pRg st="2" end="2"/>
                                            </p:txEl>
                                          </p:spTgt>
                                        </p:tgtEl>
                                        <p:attrNameLst>
                                          <p:attrName>style.visibility</p:attrName>
                                        </p:attrNameLst>
                                      </p:cBhvr>
                                      <p:to>
                                        <p:strVal val="visible"/>
                                      </p:to>
                                    </p:set>
                                    <p:animEffect transition="in" filter="wipe(left)">
                                      <p:cBhvr>
                                        <p:cTn id="13" dur="500"/>
                                        <p:tgtEl>
                                          <p:spTgt spid="54">
                                            <p:txEl>
                                              <p:pRg st="2" end="2"/>
                                            </p:txEl>
                                          </p:spTgt>
                                        </p:tgtEl>
                                      </p:cBhvr>
                                    </p:animEffect>
                                  </p:childTnLst>
                                </p:cTn>
                              </p:par>
                            </p:childTnLst>
                          </p:cTn>
                        </p:par>
                        <p:par>
                          <p:cTn id="14" fill="hold">
                            <p:stCondLst>
                              <p:cond delay="1800"/>
                            </p:stCondLst>
                            <p:childTnLst>
                              <p:par>
                                <p:cTn id="15" presetID="22" presetClass="entr" presetSubtype="8" fill="hold" nodeType="afterEffect">
                                  <p:stCondLst>
                                    <p:cond delay="500"/>
                                  </p:stCondLst>
                                  <p:childTnLst>
                                    <p:set>
                                      <p:cBhvr>
                                        <p:cTn id="16" dur="1" fill="hold">
                                          <p:stCondLst>
                                            <p:cond delay="0"/>
                                          </p:stCondLst>
                                        </p:cTn>
                                        <p:tgtEl>
                                          <p:spTgt spid="54">
                                            <p:txEl>
                                              <p:pRg st="3" end="3"/>
                                            </p:txEl>
                                          </p:spTgt>
                                        </p:tgtEl>
                                        <p:attrNameLst>
                                          <p:attrName>style.visibility</p:attrName>
                                        </p:attrNameLst>
                                      </p:cBhvr>
                                      <p:to>
                                        <p:strVal val="visible"/>
                                      </p:to>
                                    </p:set>
                                    <p:animEffect transition="in" filter="wipe(left)">
                                      <p:cBhvr>
                                        <p:cTn id="17" dur="1000"/>
                                        <p:tgtEl>
                                          <p:spTgt spid="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5577" y="1524855"/>
            <a:ext cx="7386995" cy="4155185"/>
          </a:xfrm>
          <a:prstGeom prst="rect">
            <a:avLst/>
          </a:prstGeom>
        </p:spPr>
      </p:pic>
      <p:sp>
        <p:nvSpPr>
          <p:cNvPr id="4" name="文本框 3"/>
          <p:cNvSpPr txBox="1"/>
          <p:nvPr/>
        </p:nvSpPr>
        <p:spPr>
          <a:xfrm>
            <a:off x="158423" y="836712"/>
            <a:ext cx="8827154" cy="461665"/>
          </a:xfrm>
          <a:prstGeom prst="rect">
            <a:avLst/>
          </a:prstGeom>
          <a:noFill/>
        </p:spPr>
        <p:txBody>
          <a:bodyPr wrap="square" rtlCol="0">
            <a:spAutoFit/>
          </a:bodyPr>
          <a:lstStyle/>
          <a:p>
            <a:pPr algn="ctr" eaLnBrk="1" fontAlgn="auto" hangingPunct="1">
              <a:spcBef>
                <a:spcPts val="0"/>
              </a:spcBef>
              <a:spcAft>
                <a:spcPts val="0"/>
              </a:spcAft>
            </a:pPr>
            <a:r>
              <a:rPr lang="zh-CN" altLang="en-US" sz="2400" b="1" dirty="0">
                <a:ln w="0"/>
                <a:solidFill>
                  <a:srgbClr val="3FE9FB"/>
                </a:solidFill>
                <a:effectLst>
                  <a:outerShdw blurRad="38100" dist="38100" dir="2700000" algn="tl">
                    <a:srgbClr val="000000">
                      <a:alpha val="43137"/>
                    </a:srgbClr>
                  </a:outerShdw>
                </a:effectLst>
                <a:latin typeface="方正大黑简体" panose="02010601030101010101" pitchFamily="2" charset="-122"/>
                <a:ea typeface="方正大黑简体" panose="02010601030101010101" pitchFamily="2" charset="-122"/>
                <a:cs typeface="Arial" panose="020B0604020202020204" pitchFamily="34" charset="0"/>
              </a:rPr>
              <a:t>突破信息孤岛  实现资源共享  提升企业效率</a:t>
            </a:r>
            <a:endParaRPr lang="zh-CN" altLang="en-US" sz="2400" b="1" dirty="0">
              <a:ln w="0"/>
              <a:solidFill>
                <a:srgbClr val="3FE9FB"/>
              </a:solidFill>
              <a:effectLst>
                <a:outerShdw blurRad="38100" dist="38100" dir="2700000" algn="tl">
                  <a:srgbClr val="000000">
                    <a:alpha val="43137"/>
                  </a:srgbClr>
                </a:outerShdw>
              </a:effectLst>
              <a:latin typeface="方正大黑简体" panose="02010601030101010101" pitchFamily="2" charset="-122"/>
              <a:ea typeface="方正大黑简体" panose="02010601030101010101" pitchFamily="2" charset="-122"/>
              <a:cs typeface="Arial" panose="020B0604020202020204" pitchFamily="34" charset="0"/>
            </a:endParaRPr>
          </a:p>
        </p:txBody>
      </p:sp>
    </p:spTree>
  </p:cSld>
  <p:clrMapOvr>
    <a:masterClrMapping/>
  </p:clrMapOvr>
  <p:transition>
    <p:push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8080" y="2577172"/>
            <a:ext cx="8627468" cy="3588132"/>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030" y="2654698"/>
            <a:ext cx="2564897" cy="678944"/>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9653" y="2654698"/>
            <a:ext cx="2604331" cy="692660"/>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5708" y="2654699"/>
            <a:ext cx="2552896" cy="697803"/>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589" y="4031642"/>
            <a:ext cx="2604331" cy="570930"/>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589" y="4462732"/>
            <a:ext cx="2775781" cy="526352"/>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732" y="4894305"/>
            <a:ext cx="2966091" cy="546926"/>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3989" y="4071999"/>
            <a:ext cx="2527178" cy="634367"/>
          </a:xfrm>
          <a:prstGeom prst="rect">
            <a:avLst/>
          </a:prstGeom>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07947" y="4723753"/>
            <a:ext cx="2863221" cy="629223"/>
          </a:xfrm>
          <a:prstGeom prst="rect">
            <a:avLst/>
          </a:prstGeom>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0485" y="5358994"/>
            <a:ext cx="3130683" cy="641225"/>
          </a:xfrm>
          <a:prstGeom prst="rect">
            <a:avLst/>
          </a:prstGeom>
        </p:spPr>
      </p:pic>
      <p:pic>
        <p:nvPicPr>
          <p:cNvPr id="27" name="图片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588" y="5340134"/>
            <a:ext cx="3182118" cy="660084"/>
          </a:xfrm>
          <a:prstGeom prst="rect">
            <a:avLst/>
          </a:prstGeom>
        </p:spPr>
      </p:pic>
      <p:sp>
        <p:nvSpPr>
          <p:cNvPr id="22" name="文本框 21"/>
          <p:cNvSpPr txBox="1"/>
          <p:nvPr/>
        </p:nvSpPr>
        <p:spPr>
          <a:xfrm>
            <a:off x="2555776" y="638505"/>
            <a:ext cx="5200650" cy="584775"/>
          </a:xfrm>
          <a:prstGeom prst="rect">
            <a:avLst/>
          </a:prstGeom>
          <a:noFill/>
        </p:spPr>
        <p:txBody>
          <a:bodyPr wrap="square" rtlCol="0">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数字城投带来的变革</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68483" y="1604298"/>
            <a:ext cx="7846670" cy="646331"/>
          </a:xfrm>
          <a:prstGeom prst="rect">
            <a:avLst/>
          </a:prstGeom>
          <a:noFill/>
        </p:spPr>
        <p:txBody>
          <a:bodyPr wrap="square" rtlCol="0">
            <a:spAutoFit/>
          </a:bodyPr>
          <a:lstStyle/>
          <a:p>
            <a:r>
              <a:rPr lang="zh-CN" altLang="en-US" b="1" dirty="0">
                <a:solidFill>
                  <a:srgbClr val="EEECE1">
                    <a:lumMod val="75000"/>
                  </a:srgbClr>
                </a:solidFill>
                <a:latin typeface="微软雅黑" panose="020B0503020204020204" pitchFamily="34" charset="-122"/>
                <a:ea typeface="微软雅黑" panose="020B0503020204020204" pitchFamily="34" charset="-122"/>
              </a:rPr>
              <a:t>通过大数据的方式管住人、管住财、管住物、管住事，也就管住权；</a:t>
            </a:r>
            <a:endParaRPr lang="en-US" altLang="zh-CN" b="1" dirty="0">
              <a:solidFill>
                <a:srgbClr val="EEECE1">
                  <a:lumMod val="75000"/>
                </a:srgbClr>
              </a:solidFill>
              <a:latin typeface="微软雅黑" panose="020B0503020204020204" pitchFamily="34" charset="-122"/>
              <a:ea typeface="微软雅黑" panose="020B0503020204020204" pitchFamily="34" charset="-122"/>
            </a:endParaRPr>
          </a:p>
          <a:p>
            <a:r>
              <a:rPr lang="zh-CN" altLang="en-US" b="1" dirty="0">
                <a:solidFill>
                  <a:srgbClr val="EEECE1">
                    <a:lumMod val="75000"/>
                  </a:srgbClr>
                </a:solidFill>
                <a:latin typeface="微软雅黑" panose="020B0503020204020204" pitchFamily="34" charset="-122"/>
                <a:ea typeface="微软雅黑" panose="020B0503020204020204" pitchFamily="34" charset="-122"/>
              </a:rPr>
              <a:t>是长沙城投利用大数据提升企业管理能力的实践创新。</a:t>
            </a:r>
            <a:endParaRPr lang="zh-CN" altLang="en-US" b="1" dirty="0">
              <a:solidFill>
                <a:srgbClr val="EEECE1">
                  <a:lumMod val="7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1000"/>
                                        <p:tgtEl>
                                          <p:spTgt spid="12"/>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1000"/>
                                        <p:tgtEl>
                                          <p:spTgt spid="13"/>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1000"/>
                                        <p:tgtEl>
                                          <p:spTgt spid="14"/>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1000"/>
                                        <p:tgtEl>
                                          <p:spTgt spid="27"/>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1000"/>
                                        <p:tgtEl>
                                          <p:spTgt spid="17"/>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1000"/>
                                        <p:tgtEl>
                                          <p:spTgt spid="18"/>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G:\Users\GWYS\Desktop\大型指挥中心-20160719.png"/>
          <p:cNvPicPr>
            <a:picLocks noChangeAspect="1" noChangeArrowheads="1"/>
          </p:cNvPicPr>
          <p:nvPr/>
        </p:nvPicPr>
        <p:blipFill>
          <a:blip r:embed="rId1"/>
          <a:srcRect/>
          <a:stretch>
            <a:fillRect/>
          </a:stretch>
        </p:blipFill>
        <p:spPr bwMode="auto">
          <a:xfrm>
            <a:off x="393458" y="857590"/>
            <a:ext cx="8228457" cy="4628507"/>
          </a:xfrm>
          <a:prstGeom prst="rect">
            <a:avLst/>
          </a:prstGeom>
          <a:noFill/>
          <a:effectLst>
            <a:glow rad="228600">
              <a:schemeClr val="accent1">
                <a:satMod val="175000"/>
                <a:alpha val="40000"/>
              </a:schemeClr>
            </a:glow>
            <a:reflection blurRad="6350" stA="50000" endA="300" endPos="55500" dist="50800" dir="5400000" sy="-100000" algn="bl" rotWithShape="0"/>
          </a:effectLst>
        </p:spPr>
      </p:pic>
      <p:sp>
        <p:nvSpPr>
          <p:cNvPr id="2" name="标题 1"/>
          <p:cNvSpPr>
            <a:spLocks noGrp="1"/>
          </p:cNvSpPr>
          <p:nvPr>
            <p:ph type="ctrTitle"/>
          </p:nvPr>
        </p:nvSpPr>
        <p:spPr>
          <a:xfrm>
            <a:off x="716508" y="965720"/>
            <a:ext cx="7771321" cy="1102519"/>
          </a:xfrm>
        </p:spPr>
        <p:txBody>
          <a:bodyPr vert="horz" lIns="81634" tIns="40817" rIns="81634" bIns="40817" rtlCol="0" anchor="ctr">
            <a:noAutofit/>
          </a:bodyPr>
          <a:lstStyle/>
          <a:p>
            <a:r>
              <a:rPr lang="zh-CN" altLang="en-US" b="0" spc="0" dirty="0">
                <a:ln w="0"/>
                <a:solidFill>
                  <a:srgbClr val="3FE9FB"/>
                </a:solidFill>
                <a:latin typeface="方正大黑简体" panose="02010601030101010101" pitchFamily="2" charset="-122"/>
                <a:ea typeface="方正大黑简体" panose="02010601030101010101" pitchFamily="2" charset="-122"/>
                <a:cs typeface="Arial" panose="020B0604020202020204" pitchFamily="34" charset="0"/>
              </a:rPr>
              <a:t>超级指挥控制中心</a:t>
            </a:r>
            <a:endParaRPr lang="zh-CN" altLang="en-US" b="0" spc="0" dirty="0">
              <a:ln w="0"/>
              <a:solidFill>
                <a:srgbClr val="3FE9FB"/>
              </a:solidFill>
              <a:latin typeface="方正大黑简体" panose="02010601030101010101" pitchFamily="2" charset="-122"/>
              <a:ea typeface="方正大黑简体" panose="02010601030101010101" pitchFamily="2" charset="-122"/>
              <a:cs typeface="Arial" panose="020B0604020202020204" pitchFamily="34" charset="0"/>
            </a:endParaRPr>
          </a:p>
        </p:txBody>
      </p:sp>
    </p:spTree>
  </p:cSld>
  <p:clrMapOvr>
    <a:masterClrMapping/>
  </p:clrMapOvr>
  <p:transition>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87313" y="312813"/>
            <a:ext cx="3383474" cy="1102519"/>
          </a:xfrm>
        </p:spPr>
        <p:txBody>
          <a:bodyPr vert="horz" lIns="81634" tIns="40817" rIns="81634" bIns="40817" rtlCol="0" anchor="ctr">
            <a:noAutofit/>
          </a:bodyPr>
          <a:lstStyle/>
          <a:p>
            <a:r>
              <a:rPr lang="zh-CN" altLang="en-US" b="0" spc="0" dirty="0">
                <a:ln w="0"/>
                <a:solidFill>
                  <a:srgbClr val="3FE9FB"/>
                </a:solidFill>
                <a:latin typeface="方正大黑简体" panose="02010601030101010101" pitchFamily="2" charset="-122"/>
                <a:ea typeface="方正大黑简体" panose="02010601030101010101" pitchFamily="2" charset="-122"/>
                <a:cs typeface="Arial" panose="020B0604020202020204" pitchFamily="34" charset="0"/>
              </a:rPr>
              <a:t>精准决策</a:t>
            </a:r>
            <a:endParaRPr lang="zh-CN" altLang="en-US" b="0" spc="0" dirty="0">
              <a:ln w="0"/>
              <a:solidFill>
                <a:srgbClr val="3FE9FB"/>
              </a:solidFill>
              <a:latin typeface="方正大黑简体" panose="02010601030101010101" pitchFamily="2" charset="-122"/>
              <a:ea typeface="方正大黑简体" panose="02010601030101010101" pitchFamily="2" charset="-122"/>
              <a:cs typeface="Arial" panose="020B0604020202020204" pitchFamily="34" charset="0"/>
            </a:endParaRPr>
          </a:p>
        </p:txBody>
      </p:sp>
      <p:pic>
        <p:nvPicPr>
          <p:cNvPr id="15"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639788"/>
            <a:ext cx="83439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4"/>
          <p:cNvSpPr>
            <a:spLocks noChangeAspect="1" noChangeArrowheads="1"/>
          </p:cNvSpPr>
          <p:nvPr/>
        </p:nvSpPr>
        <p:spPr bwMode="auto">
          <a:xfrm>
            <a:off x="4089079" y="3033614"/>
            <a:ext cx="809625" cy="809625"/>
          </a:xfrm>
          <a:prstGeom prst="ellipse">
            <a:avLst/>
          </a:prstGeom>
        </p:spPr>
        <p:style>
          <a:lnRef idx="1">
            <a:schemeClr val="accent2"/>
          </a:lnRef>
          <a:fillRef idx="3">
            <a:schemeClr val="accent2"/>
          </a:fillRef>
          <a:effectRef idx="2">
            <a:schemeClr val="accent2"/>
          </a:effectRef>
          <a:fontRef idx="minor">
            <a:schemeClr val="lt1"/>
          </a:fontRef>
        </p:style>
        <p:txBody>
          <a:bodyPr wrap="none" rIns="13500" anchor="ctr"/>
          <a:lstStyle/>
          <a:p>
            <a:pPr marL="130810" indent="-130810" algn="ctr" eaLnBrk="1" fontAlgn="auto" hangingPunct="1">
              <a:spcBef>
                <a:spcPts val="0"/>
              </a:spcBef>
              <a:spcAft>
                <a:spcPts val="0"/>
              </a:spcAft>
              <a:defRPr/>
            </a:pPr>
            <a:r>
              <a:rPr lang="zh-CN" altLang="en-US" sz="1350" b="1" dirty="0">
                <a:solidFill>
                  <a:prstClr val="white"/>
                </a:solidFill>
                <a:latin typeface="微软雅黑" panose="020B0503020204020204" pitchFamily="34" charset="-122"/>
                <a:ea typeface="微软雅黑" panose="020B0503020204020204" pitchFamily="34" charset="-122"/>
              </a:rPr>
              <a:t>精准决策</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grpSp>
        <p:nvGrpSpPr>
          <p:cNvPr id="17" name="组合 6"/>
          <p:cNvGrpSpPr/>
          <p:nvPr/>
        </p:nvGrpSpPr>
        <p:grpSpPr bwMode="auto">
          <a:xfrm>
            <a:off x="4874892" y="1804888"/>
            <a:ext cx="2566987" cy="1741488"/>
            <a:chOff x="5076825" y="1071546"/>
            <a:chExt cx="3424265" cy="2322513"/>
          </a:xfrm>
        </p:grpSpPr>
        <p:grpSp>
          <p:nvGrpSpPr>
            <p:cNvPr id="18" name="组合 57"/>
            <p:cNvGrpSpPr/>
            <p:nvPr/>
          </p:nvGrpSpPr>
          <p:grpSpPr bwMode="auto">
            <a:xfrm>
              <a:off x="5910290" y="1071546"/>
              <a:ext cx="2590800" cy="2322513"/>
              <a:chOff x="5910290" y="1071546"/>
              <a:chExt cx="2590800" cy="2322513"/>
            </a:xfrm>
          </p:grpSpPr>
          <p:sp>
            <p:nvSpPr>
              <p:cNvPr id="20" name="Rectangle 14"/>
              <p:cNvSpPr>
                <a:spLocks noChangeArrowheads="1"/>
              </p:cNvSpPr>
              <p:nvPr/>
            </p:nvSpPr>
            <p:spPr bwMode="auto">
              <a:xfrm>
                <a:off x="5911185" y="1071546"/>
                <a:ext cx="2589905" cy="431898"/>
              </a:xfrm>
              <a:prstGeom prst="rect">
                <a:avLst/>
              </a:prstGeom>
            </p:spPr>
            <p:style>
              <a:lnRef idx="1">
                <a:schemeClr val="accent1"/>
              </a:lnRef>
              <a:fillRef idx="3">
                <a:schemeClr val="accent1"/>
              </a:fillRef>
              <a:effectRef idx="2">
                <a:schemeClr val="accent1"/>
              </a:effectRef>
              <a:fontRef idx="minor">
                <a:schemeClr val="lt1"/>
              </a:fontRef>
            </p:style>
            <p:txBody>
              <a:bodyPr wrap="none" rIns="13500" anchor="ctr"/>
              <a:lstStyle/>
              <a:p>
                <a:pPr marL="130810" indent="-130810" algn="ctr" eaLnBrk="1" fontAlgn="auto" hangingPunct="1">
                  <a:spcBef>
                    <a:spcPts val="0"/>
                  </a:spcBef>
                  <a:spcAft>
                    <a:spcPts val="0"/>
                  </a:spcAft>
                  <a:defRPr/>
                </a:pPr>
                <a:r>
                  <a:rPr lang="zh-CN" altLang="en-US" sz="1200" b="1" dirty="0">
                    <a:solidFill>
                      <a:prstClr val="white"/>
                    </a:solidFill>
                    <a:latin typeface="微软雅黑" panose="020B0503020204020204" pitchFamily="34" charset="-122"/>
                    <a:ea typeface="微软雅黑" panose="020B0503020204020204" pitchFamily="34" charset="-122"/>
                  </a:rPr>
                  <a:t>将会发生什么</a:t>
                </a:r>
                <a:r>
                  <a:rPr lang="en-US" altLang="zh-CN" sz="1200" b="1" dirty="0">
                    <a:solidFill>
                      <a:prstClr val="white"/>
                    </a:solidFill>
                    <a:latin typeface="微软雅黑" panose="020B0503020204020204" pitchFamily="34" charset="-122"/>
                    <a:ea typeface="微软雅黑" panose="020B0503020204020204" pitchFamily="34" charset="-122"/>
                  </a:rPr>
                  <a:t>——</a:t>
                </a:r>
                <a:r>
                  <a:rPr lang="zh-CN" altLang="en-US" sz="1200" b="1" dirty="0">
                    <a:solidFill>
                      <a:prstClr val="white"/>
                    </a:solidFill>
                    <a:latin typeface="微软雅黑" panose="020B0503020204020204" pitchFamily="34" charset="-122"/>
                    <a:ea typeface="微软雅黑" panose="020B0503020204020204" pitchFamily="34" charset="-122"/>
                  </a:rPr>
                  <a:t>经营预测</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21" name="Rectangle 15"/>
              <p:cNvSpPr>
                <a:spLocks noChangeArrowheads="1"/>
              </p:cNvSpPr>
              <p:nvPr/>
            </p:nvSpPr>
            <p:spPr bwMode="auto">
              <a:xfrm>
                <a:off x="5911185" y="1503444"/>
                <a:ext cx="2589905" cy="1871560"/>
              </a:xfrm>
              <a:prstGeom prst="rect">
                <a:avLst/>
              </a:prstGeom>
              <a:no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pic>
            <p:nvPicPr>
              <p:cNvPr id="22" name="Picture 16"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215" y="1503346"/>
                <a:ext cx="252095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AutoShape 22"/>
            <p:cNvSpPr>
              <a:spLocks noChangeArrowheads="1"/>
            </p:cNvSpPr>
            <p:nvPr/>
          </p:nvSpPr>
          <p:spPr bwMode="auto">
            <a:xfrm rot="3690106">
              <a:off x="5206033" y="2509028"/>
              <a:ext cx="245589" cy="504004"/>
            </a:xfrm>
            <a:prstGeom prst="upArrow">
              <a:avLst>
                <a:gd name="adj1" fmla="val 50000"/>
                <a:gd name="adj2" fmla="val 51290"/>
              </a:avLst>
            </a:prstGeom>
            <a:solidFill>
              <a:schemeClr val="bg1"/>
            </a:solid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grpSp>
      <p:grpSp>
        <p:nvGrpSpPr>
          <p:cNvPr id="23" name="组合 5"/>
          <p:cNvGrpSpPr/>
          <p:nvPr/>
        </p:nvGrpSpPr>
        <p:grpSpPr bwMode="auto">
          <a:xfrm>
            <a:off x="4874892" y="3736877"/>
            <a:ext cx="2852737" cy="1849437"/>
            <a:chOff x="5076825" y="3646488"/>
            <a:chExt cx="3805238" cy="2466748"/>
          </a:xfrm>
        </p:grpSpPr>
        <p:grpSp>
          <p:nvGrpSpPr>
            <p:cNvPr id="24" name="组合 60"/>
            <p:cNvGrpSpPr/>
            <p:nvPr/>
          </p:nvGrpSpPr>
          <p:grpSpPr bwMode="auto">
            <a:xfrm>
              <a:off x="6289675" y="3809774"/>
              <a:ext cx="2592388" cy="2303462"/>
              <a:chOff x="6289675" y="3809774"/>
              <a:chExt cx="2592388" cy="2303462"/>
            </a:xfrm>
          </p:grpSpPr>
          <p:sp>
            <p:nvSpPr>
              <p:cNvPr id="26" name="Rectangle 18"/>
              <p:cNvSpPr>
                <a:spLocks noChangeArrowheads="1"/>
              </p:cNvSpPr>
              <p:nvPr/>
            </p:nvSpPr>
            <p:spPr bwMode="auto">
              <a:xfrm>
                <a:off x="6290181" y="3809526"/>
                <a:ext cx="2591882" cy="431946"/>
              </a:xfrm>
              <a:prstGeom prst="rect">
                <a:avLst/>
              </a:prstGeom>
            </p:spPr>
            <p:style>
              <a:lnRef idx="1">
                <a:schemeClr val="accent1"/>
              </a:lnRef>
              <a:fillRef idx="3">
                <a:schemeClr val="accent1"/>
              </a:fillRef>
              <a:effectRef idx="2">
                <a:schemeClr val="accent1"/>
              </a:effectRef>
              <a:fontRef idx="minor">
                <a:schemeClr val="lt1"/>
              </a:fontRef>
            </p:style>
            <p:txBody>
              <a:bodyPr wrap="none" rIns="13500" anchor="ctr"/>
              <a:lstStyle/>
              <a:p>
                <a:pPr marL="130810" indent="-130810" algn="ctr" eaLnBrk="1" fontAlgn="auto" hangingPunct="1">
                  <a:spcBef>
                    <a:spcPts val="0"/>
                  </a:spcBef>
                  <a:spcAft>
                    <a:spcPts val="0"/>
                  </a:spcAft>
                  <a:defRPr/>
                </a:pPr>
                <a:r>
                  <a:rPr lang="zh-CN" altLang="en-US" sz="1200" b="1" dirty="0">
                    <a:solidFill>
                      <a:prstClr val="white"/>
                    </a:solidFill>
                    <a:latin typeface="微软雅黑" panose="020B0503020204020204" pitchFamily="34" charset="-122"/>
                    <a:ea typeface="微软雅黑" panose="020B0503020204020204" pitchFamily="34" charset="-122"/>
                  </a:rPr>
                  <a:t>我们该怎么做</a:t>
                </a:r>
                <a:r>
                  <a:rPr lang="en-US" altLang="zh-CN" sz="1200" b="1" dirty="0">
                    <a:solidFill>
                      <a:prstClr val="white"/>
                    </a:solidFill>
                    <a:latin typeface="微软雅黑" panose="020B0503020204020204" pitchFamily="34" charset="-122"/>
                    <a:ea typeface="微软雅黑" panose="020B0503020204020204" pitchFamily="34" charset="-122"/>
                  </a:rPr>
                  <a:t>——</a:t>
                </a:r>
                <a:r>
                  <a:rPr lang="zh-CN" altLang="en-US" sz="1200" b="1" dirty="0">
                    <a:solidFill>
                      <a:prstClr val="white"/>
                    </a:solidFill>
                    <a:latin typeface="微软雅黑" panose="020B0503020204020204" pitchFamily="34" charset="-122"/>
                    <a:ea typeface="微软雅黑" panose="020B0503020204020204" pitchFamily="34" charset="-122"/>
                  </a:rPr>
                  <a:t>决策模型</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27" name="Rectangle 19"/>
              <p:cNvSpPr>
                <a:spLocks noChangeArrowheads="1"/>
              </p:cNvSpPr>
              <p:nvPr/>
            </p:nvSpPr>
            <p:spPr bwMode="auto">
              <a:xfrm>
                <a:off x="6290181" y="4241472"/>
                <a:ext cx="2589766" cy="1871764"/>
              </a:xfrm>
              <a:prstGeom prst="rect">
                <a:avLst/>
              </a:prstGeom>
              <a:no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pic>
            <p:nvPicPr>
              <p:cNvPr id="28" name="Picture 20" descr="利润分析模型"/>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4313011"/>
                <a:ext cx="2520950"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AutoShape 25"/>
            <p:cNvSpPr>
              <a:spLocks noChangeArrowheads="1"/>
            </p:cNvSpPr>
            <p:nvPr/>
          </p:nvSpPr>
          <p:spPr bwMode="auto">
            <a:xfrm rot="7557369">
              <a:off x="5206006" y="3517307"/>
              <a:ext cx="245616" cy="503977"/>
            </a:xfrm>
            <a:prstGeom prst="upArrow">
              <a:avLst>
                <a:gd name="adj1" fmla="val 50000"/>
                <a:gd name="adj2" fmla="val 51290"/>
              </a:avLst>
            </a:prstGeom>
            <a:solidFill>
              <a:schemeClr val="bg1"/>
            </a:solid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grpSp>
      <p:grpSp>
        <p:nvGrpSpPr>
          <p:cNvPr id="29" name="组合 4"/>
          <p:cNvGrpSpPr/>
          <p:nvPr/>
        </p:nvGrpSpPr>
        <p:grpSpPr bwMode="auto">
          <a:xfrm>
            <a:off x="3512816" y="3843239"/>
            <a:ext cx="1943100" cy="2106613"/>
            <a:chOff x="3262086" y="3789363"/>
            <a:chExt cx="2590800" cy="2808288"/>
          </a:xfrm>
        </p:grpSpPr>
        <p:sp>
          <p:nvSpPr>
            <p:cNvPr id="30" name="AutoShape 24"/>
            <p:cNvSpPr>
              <a:spLocks noChangeArrowheads="1"/>
            </p:cNvSpPr>
            <p:nvPr/>
          </p:nvSpPr>
          <p:spPr bwMode="auto">
            <a:xfrm rot="10800000">
              <a:off x="4500335" y="3789363"/>
              <a:ext cx="245533" cy="505789"/>
            </a:xfrm>
            <a:prstGeom prst="upArrow">
              <a:avLst>
                <a:gd name="adj1" fmla="val 50000"/>
                <a:gd name="adj2" fmla="val 51290"/>
              </a:avLst>
            </a:prstGeom>
            <a:solidFill>
              <a:schemeClr val="bg1"/>
            </a:solid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grpSp>
          <p:nvGrpSpPr>
            <p:cNvPr id="31" name="组合 59"/>
            <p:cNvGrpSpPr/>
            <p:nvPr/>
          </p:nvGrpSpPr>
          <p:grpSpPr bwMode="auto">
            <a:xfrm>
              <a:off x="3262086" y="4286250"/>
              <a:ext cx="2590800" cy="2311401"/>
              <a:chOff x="3262086" y="4286250"/>
              <a:chExt cx="2590800" cy="2311401"/>
            </a:xfrm>
          </p:grpSpPr>
          <p:sp>
            <p:nvSpPr>
              <p:cNvPr id="32" name="Rectangle 27"/>
              <p:cNvSpPr>
                <a:spLocks noChangeArrowheads="1"/>
              </p:cNvSpPr>
              <p:nvPr/>
            </p:nvSpPr>
            <p:spPr bwMode="auto">
              <a:xfrm>
                <a:off x="3262086" y="4286687"/>
                <a:ext cx="2590800" cy="431719"/>
              </a:xfrm>
              <a:prstGeom prst="rect">
                <a:avLst/>
              </a:prstGeom>
            </p:spPr>
            <p:style>
              <a:lnRef idx="1">
                <a:schemeClr val="accent1"/>
              </a:lnRef>
              <a:fillRef idx="3">
                <a:schemeClr val="accent1"/>
              </a:fillRef>
              <a:effectRef idx="2">
                <a:schemeClr val="accent1"/>
              </a:effectRef>
              <a:fontRef idx="minor">
                <a:schemeClr val="lt1"/>
              </a:fontRef>
            </p:style>
            <p:txBody>
              <a:bodyPr wrap="none" rIns="13500" anchor="ctr"/>
              <a:lstStyle/>
              <a:p>
                <a:pPr marL="130810" indent="-130810" algn="ctr" eaLnBrk="1" fontAlgn="auto" hangingPunct="1">
                  <a:spcBef>
                    <a:spcPts val="0"/>
                  </a:spcBef>
                  <a:spcAft>
                    <a:spcPts val="0"/>
                  </a:spcAft>
                  <a:defRPr/>
                </a:pPr>
                <a:r>
                  <a:rPr lang="zh-CN" altLang="en-US" sz="1200" b="1" dirty="0">
                    <a:solidFill>
                      <a:prstClr val="white"/>
                    </a:solidFill>
                    <a:latin typeface="微软雅黑" panose="020B0503020204020204" pitchFamily="34" charset="-122"/>
                    <a:ea typeface="微软雅黑" panose="020B0503020204020204" pitchFamily="34" charset="-122"/>
                  </a:rPr>
                  <a:t>为什么发生</a:t>
                </a:r>
                <a:r>
                  <a:rPr lang="en-US" altLang="zh-CN" sz="1200" b="1" dirty="0">
                    <a:solidFill>
                      <a:prstClr val="white"/>
                    </a:solidFill>
                    <a:latin typeface="微软雅黑" panose="020B0503020204020204" pitchFamily="34" charset="-122"/>
                    <a:ea typeface="微软雅黑" panose="020B0503020204020204" pitchFamily="34" charset="-122"/>
                  </a:rPr>
                  <a:t>——</a:t>
                </a:r>
                <a:r>
                  <a:rPr lang="zh-CN" altLang="en-US" sz="1200" b="1" dirty="0">
                    <a:solidFill>
                      <a:prstClr val="white"/>
                    </a:solidFill>
                    <a:latin typeface="微软雅黑" panose="020B0503020204020204" pitchFamily="34" charset="-122"/>
                    <a:ea typeface="微软雅黑" panose="020B0503020204020204" pitchFamily="34" charset="-122"/>
                  </a:rPr>
                  <a:t>运营分析</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pic>
            <p:nvPicPr>
              <p:cNvPr id="33" name="Picture 28" descr="webique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3524" y="4725988"/>
                <a:ext cx="24479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9"/>
              <p:cNvSpPr>
                <a:spLocks noChangeArrowheads="1"/>
              </p:cNvSpPr>
              <p:nvPr/>
            </p:nvSpPr>
            <p:spPr bwMode="auto">
              <a:xfrm>
                <a:off x="3262086" y="4726871"/>
                <a:ext cx="2590800" cy="1870780"/>
              </a:xfrm>
              <a:prstGeom prst="rect">
                <a:avLst/>
              </a:prstGeom>
              <a:no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grpSp>
      </p:grpSp>
      <p:grpSp>
        <p:nvGrpSpPr>
          <p:cNvPr id="35" name="组合 2"/>
          <p:cNvGrpSpPr/>
          <p:nvPr/>
        </p:nvGrpSpPr>
        <p:grpSpPr bwMode="auto">
          <a:xfrm>
            <a:off x="1691681" y="1858863"/>
            <a:ext cx="2408237" cy="1727200"/>
            <a:chOff x="928662" y="1142984"/>
            <a:chExt cx="3211538" cy="2303463"/>
          </a:xfrm>
        </p:grpSpPr>
        <p:sp>
          <p:nvSpPr>
            <p:cNvPr id="36" name="AutoShape 21"/>
            <p:cNvSpPr>
              <a:spLocks noChangeArrowheads="1"/>
            </p:cNvSpPr>
            <p:nvPr/>
          </p:nvSpPr>
          <p:spPr bwMode="auto">
            <a:xfrm rot="-3069099">
              <a:off x="3764420" y="2509621"/>
              <a:ext cx="247708" cy="503854"/>
            </a:xfrm>
            <a:prstGeom prst="upArrow">
              <a:avLst>
                <a:gd name="adj1" fmla="val 50000"/>
                <a:gd name="adj2" fmla="val 51290"/>
              </a:avLst>
            </a:prstGeom>
            <a:solidFill>
              <a:schemeClr val="bg1"/>
            </a:solid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grpSp>
          <p:nvGrpSpPr>
            <p:cNvPr id="37" name="组合 56"/>
            <p:cNvGrpSpPr/>
            <p:nvPr/>
          </p:nvGrpSpPr>
          <p:grpSpPr bwMode="auto">
            <a:xfrm>
              <a:off x="928662" y="1142984"/>
              <a:ext cx="2590800" cy="2303463"/>
              <a:chOff x="928662" y="1142984"/>
              <a:chExt cx="2590800" cy="2303463"/>
            </a:xfrm>
          </p:grpSpPr>
          <p:sp>
            <p:nvSpPr>
              <p:cNvPr id="38" name="Rectangle 10"/>
              <p:cNvSpPr>
                <a:spLocks noChangeArrowheads="1"/>
              </p:cNvSpPr>
              <p:nvPr/>
            </p:nvSpPr>
            <p:spPr bwMode="auto">
              <a:xfrm>
                <a:off x="928662" y="1142984"/>
                <a:ext cx="2591248" cy="431899"/>
              </a:xfrm>
              <a:prstGeom prst="rect">
                <a:avLst/>
              </a:prstGeom>
            </p:spPr>
            <p:style>
              <a:lnRef idx="1">
                <a:schemeClr val="accent1"/>
              </a:lnRef>
              <a:fillRef idx="3">
                <a:schemeClr val="accent1"/>
              </a:fillRef>
              <a:effectRef idx="2">
                <a:schemeClr val="accent1"/>
              </a:effectRef>
              <a:fontRef idx="minor">
                <a:schemeClr val="lt1"/>
              </a:fontRef>
            </p:style>
            <p:txBody>
              <a:bodyPr wrap="none" rIns="13500" anchor="ctr"/>
              <a:lstStyle/>
              <a:p>
                <a:pPr marL="130810" indent="-130810" algn="ctr" eaLnBrk="1" fontAlgn="auto" hangingPunct="1">
                  <a:spcBef>
                    <a:spcPts val="0"/>
                  </a:spcBef>
                  <a:spcAft>
                    <a:spcPts val="0"/>
                  </a:spcAft>
                  <a:defRPr/>
                </a:pPr>
                <a:r>
                  <a:rPr lang="zh-CN" altLang="en-US" sz="1200" b="1" dirty="0">
                    <a:solidFill>
                      <a:prstClr val="white"/>
                    </a:solidFill>
                    <a:latin typeface="微软雅黑" panose="020B0503020204020204" pitchFamily="34" charset="-122"/>
                    <a:ea typeface="微软雅黑" panose="020B0503020204020204" pitchFamily="34" charset="-122"/>
                  </a:rPr>
                  <a:t>发生了什么</a:t>
                </a:r>
                <a:r>
                  <a:rPr lang="en-US" altLang="zh-CN" sz="1200" b="1" dirty="0">
                    <a:solidFill>
                      <a:prstClr val="white"/>
                    </a:solidFill>
                    <a:latin typeface="微软雅黑" panose="020B0503020204020204" pitchFamily="34" charset="-122"/>
                    <a:ea typeface="微软雅黑" panose="020B0503020204020204" pitchFamily="34" charset="-122"/>
                  </a:rPr>
                  <a:t>——</a:t>
                </a:r>
                <a:r>
                  <a:rPr lang="zh-CN" altLang="en-US" sz="1200" b="1" dirty="0">
                    <a:solidFill>
                      <a:prstClr val="white"/>
                    </a:solidFill>
                    <a:latin typeface="微软雅黑" panose="020B0503020204020204" pitchFamily="34" charset="-122"/>
                    <a:ea typeface="微软雅黑" panose="020B0503020204020204" pitchFamily="34" charset="-122"/>
                  </a:rPr>
                  <a:t>指标预警</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39" name="Rectangle 12"/>
              <p:cNvSpPr>
                <a:spLocks noChangeArrowheads="1"/>
              </p:cNvSpPr>
              <p:nvPr/>
            </p:nvSpPr>
            <p:spPr bwMode="auto">
              <a:xfrm>
                <a:off x="928662" y="1574883"/>
                <a:ext cx="2591248" cy="1871564"/>
              </a:xfrm>
              <a:prstGeom prst="rect">
                <a:avLst/>
              </a:prstGeom>
              <a:no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pic>
            <p:nvPicPr>
              <p:cNvPr id="40" name="Picture 2"/>
              <p:cNvPicPr>
                <a:picLocks noChangeAspect="1" noChangeArrowheads="1"/>
              </p:cNvPicPr>
              <p:nvPr/>
            </p:nvPicPr>
            <p:blipFill>
              <a:blip r:embed="rId5" cstate="print"/>
              <a:srcRect l="16993" t="15938" r="15624" b="9062"/>
              <a:stretch>
                <a:fillRect/>
              </a:stretch>
            </p:blipFill>
            <p:spPr bwMode="auto">
              <a:xfrm>
                <a:off x="989188" y="1623985"/>
                <a:ext cx="2514844" cy="1785950"/>
              </a:xfrm>
              <a:prstGeom prst="rect">
                <a:avLst/>
              </a:prstGeom>
              <a:solidFill>
                <a:srgbClr val="E50012"/>
              </a:solidFill>
              <a:ln w="12700">
                <a:noFill/>
              </a:ln>
              <a:effectLst>
                <a:innerShdw blurRad="127000">
                  <a:schemeClr val="bg1"/>
                </a:innerShdw>
              </a:effectLst>
            </p:spPr>
          </p:pic>
        </p:grpSp>
      </p:grpSp>
      <p:grpSp>
        <p:nvGrpSpPr>
          <p:cNvPr id="41" name="组合 3"/>
          <p:cNvGrpSpPr/>
          <p:nvPr/>
        </p:nvGrpSpPr>
        <p:grpSpPr bwMode="auto">
          <a:xfrm>
            <a:off x="1320552" y="3736877"/>
            <a:ext cx="2819400" cy="1819275"/>
            <a:chOff x="381000" y="3646488"/>
            <a:chExt cx="3759200" cy="2425700"/>
          </a:xfrm>
        </p:grpSpPr>
        <p:sp>
          <p:nvSpPr>
            <p:cNvPr id="42" name="AutoShape 23"/>
            <p:cNvSpPr>
              <a:spLocks noChangeArrowheads="1"/>
            </p:cNvSpPr>
            <p:nvPr/>
          </p:nvSpPr>
          <p:spPr bwMode="auto">
            <a:xfrm rot="-7154603">
              <a:off x="3765551" y="3517371"/>
              <a:ext cx="245533" cy="503767"/>
            </a:xfrm>
            <a:prstGeom prst="upArrow">
              <a:avLst>
                <a:gd name="adj1" fmla="val 50000"/>
                <a:gd name="adj2" fmla="val 51290"/>
              </a:avLst>
            </a:prstGeom>
            <a:solidFill>
              <a:schemeClr val="bg1"/>
            </a:solid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grpSp>
          <p:nvGrpSpPr>
            <p:cNvPr id="43" name="组合 58"/>
            <p:cNvGrpSpPr/>
            <p:nvPr/>
          </p:nvGrpSpPr>
          <p:grpSpPr bwMode="auto">
            <a:xfrm>
              <a:off x="381000" y="3768725"/>
              <a:ext cx="2590800" cy="2303463"/>
              <a:chOff x="381000" y="3768725"/>
              <a:chExt cx="2590800" cy="2303463"/>
            </a:xfrm>
          </p:grpSpPr>
          <p:sp>
            <p:nvSpPr>
              <p:cNvPr id="44" name="Rectangle 6"/>
              <p:cNvSpPr>
                <a:spLocks noChangeArrowheads="1"/>
              </p:cNvSpPr>
              <p:nvPr/>
            </p:nvSpPr>
            <p:spPr bwMode="auto">
              <a:xfrm>
                <a:off x="381000" y="3769254"/>
                <a:ext cx="2590800" cy="431800"/>
              </a:xfrm>
              <a:prstGeom prst="rect">
                <a:avLst/>
              </a:prstGeom>
            </p:spPr>
            <p:style>
              <a:lnRef idx="1">
                <a:schemeClr val="accent1"/>
              </a:lnRef>
              <a:fillRef idx="3">
                <a:schemeClr val="accent1"/>
              </a:fillRef>
              <a:effectRef idx="2">
                <a:schemeClr val="accent1"/>
              </a:effectRef>
              <a:fontRef idx="minor">
                <a:schemeClr val="lt1"/>
              </a:fontRef>
            </p:style>
            <p:txBody>
              <a:bodyPr wrap="none" rIns="13500" anchor="ctr"/>
              <a:lstStyle/>
              <a:p>
                <a:pPr marL="130810" indent="-130810" algn="ctr" eaLnBrk="1" fontAlgn="auto" hangingPunct="1">
                  <a:spcBef>
                    <a:spcPts val="0"/>
                  </a:spcBef>
                  <a:spcAft>
                    <a:spcPts val="0"/>
                  </a:spcAft>
                  <a:defRPr/>
                </a:pPr>
                <a:r>
                  <a:rPr lang="zh-CN" altLang="en-US" sz="1200" b="1" dirty="0">
                    <a:solidFill>
                      <a:prstClr val="white"/>
                    </a:solidFill>
                    <a:latin typeface="微软雅黑" panose="020B0503020204020204" pitchFamily="34" charset="-122"/>
                    <a:ea typeface="微软雅黑" panose="020B0503020204020204" pitchFamily="34" charset="-122"/>
                  </a:rPr>
                  <a:t>具体情况如何</a:t>
                </a:r>
                <a:r>
                  <a:rPr lang="en-US" altLang="zh-CN" sz="1200" b="1" dirty="0">
                    <a:solidFill>
                      <a:prstClr val="white"/>
                    </a:solidFill>
                    <a:latin typeface="微软雅黑" panose="020B0503020204020204" pitchFamily="34" charset="-122"/>
                    <a:ea typeface="微软雅黑" panose="020B0503020204020204" pitchFamily="34" charset="-122"/>
                  </a:rPr>
                  <a:t>——</a:t>
                </a:r>
                <a:r>
                  <a:rPr lang="zh-CN" altLang="en-US" sz="1200" b="1" dirty="0">
                    <a:solidFill>
                      <a:prstClr val="white"/>
                    </a:solidFill>
                    <a:latin typeface="微软雅黑" panose="020B0503020204020204" pitchFamily="34" charset="-122"/>
                    <a:ea typeface="微软雅黑" panose="020B0503020204020204" pitchFamily="34" charset="-122"/>
                  </a:rPr>
                  <a:t>运营监控</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45" name="Rectangle 8"/>
              <p:cNvSpPr>
                <a:spLocks noChangeArrowheads="1"/>
              </p:cNvSpPr>
              <p:nvPr/>
            </p:nvSpPr>
            <p:spPr bwMode="auto">
              <a:xfrm>
                <a:off x="381000" y="4201054"/>
                <a:ext cx="2590800" cy="1871134"/>
              </a:xfrm>
              <a:prstGeom prst="rect">
                <a:avLst/>
              </a:prstGeom>
              <a:noFill/>
              <a:ln w="9525" algn="ctr">
                <a:solidFill>
                  <a:schemeClr val="tx1"/>
                </a:solidFill>
                <a:miter lim="800000"/>
              </a:ln>
              <a:effectLst/>
            </p:spPr>
            <p:txBody>
              <a:bodyPr wrap="none" rIns="13500" anchor="ct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pic>
            <p:nvPicPr>
              <p:cNvPr id="46" name="Picture 3"/>
              <p:cNvPicPr>
                <a:picLocks noChangeAspect="1" noChangeArrowheads="1"/>
              </p:cNvPicPr>
              <p:nvPr/>
            </p:nvPicPr>
            <p:blipFill>
              <a:blip r:embed="rId6">
                <a:extLst>
                  <a:ext uri="{28A0092B-C50C-407E-A947-70E740481C1C}">
                    <a14:useLocalDpi xmlns:a14="http://schemas.microsoft.com/office/drawing/2010/main" val="0"/>
                  </a:ext>
                </a:extLst>
              </a:blip>
              <a:srcRect l="17500" t="16251" r="17188" b="7813"/>
              <a:stretch>
                <a:fillRect/>
              </a:stretch>
            </p:blipFill>
            <p:spPr bwMode="auto">
              <a:xfrm>
                <a:off x="390586" y="4214818"/>
                <a:ext cx="2523826" cy="183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矩形 4"/>
          <p:cNvSpPr/>
          <p:nvPr/>
        </p:nvSpPr>
        <p:spPr>
          <a:xfrm>
            <a:off x="611560" y="2721694"/>
            <a:ext cx="7879143" cy="923330"/>
          </a:xfrm>
          <a:prstGeom prst="rect">
            <a:avLst/>
          </a:prstGeom>
          <a:noFill/>
        </p:spPr>
        <p:txBody>
          <a:bodyPr wrap="squar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教学资源</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pic>
        <p:nvPicPr>
          <p:cNvPr id="1026" name="Picture 2" descr="pic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8221" y="764704"/>
            <a:ext cx="7447557" cy="594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71800" y="380514"/>
            <a:ext cx="4145687" cy="369332"/>
          </a:xfrm>
          <a:prstGeom prst="rect">
            <a:avLst/>
          </a:prstGeom>
        </p:spPr>
        <p:txBody>
          <a:bodyPr wrap="none">
            <a:spAutoFit/>
          </a:bodyPr>
          <a:lstStyle/>
          <a:p>
            <a:pPr indent="127000" algn="ctr">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国家高技术研究发展计划（</a:t>
            </a:r>
            <a:r>
              <a:rPr lang="en-US" altLang="zh-CN" b="1" kern="100" dirty="0">
                <a:solidFill>
                  <a:srgbClr val="FF0000"/>
                </a:solidFill>
                <a:latin typeface="Times New Roman" panose="02020603050405020304" pitchFamily="18" charset="0"/>
                <a:ea typeface="黑体" panose="02010609060101010101" pitchFamily="49" charset="-122"/>
              </a:rPr>
              <a:t>863</a:t>
            </a:r>
            <a:r>
              <a:rPr lang="zh-CN" altLang="zh-CN" b="1" kern="100" dirty="0">
                <a:solidFill>
                  <a:srgbClr val="FF0000"/>
                </a:solidFill>
                <a:latin typeface="Times New Roman" panose="02020603050405020304" pitchFamily="18" charset="0"/>
                <a:ea typeface="黑体" panose="02010609060101010101" pitchFamily="49" charset="-122"/>
              </a:rPr>
              <a:t>计划）</a:t>
            </a:r>
            <a:endParaRPr lang="zh-CN" altLang="zh-CN" sz="1100" kern="100" dirty="0">
              <a:solidFill>
                <a:srgbClr val="FF0000"/>
              </a:solidFill>
              <a:effectLst/>
              <a:latin typeface="Times New Roman" panose="02020603050405020304" pitchFamily="18" charset="0"/>
              <a:ea typeface="仿宋"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矩形 4"/>
          <p:cNvSpPr/>
          <p:nvPr/>
        </p:nvSpPr>
        <p:spPr>
          <a:xfrm>
            <a:off x="611560" y="2721694"/>
            <a:ext cx="7879143" cy="923330"/>
          </a:xfrm>
          <a:prstGeom prst="rect">
            <a:avLst/>
          </a:prstGeom>
          <a:noFill/>
        </p:spPr>
        <p:txBody>
          <a:bodyPr wrap="squar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关于教材</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47737"/>
            <a:ext cx="9144000" cy="4962525"/>
          </a:xfrm>
          <a:prstGeom prst="rect">
            <a:avLst/>
          </a:prstGeom>
        </p:spPr>
      </p:pic>
      <p:sp>
        <p:nvSpPr>
          <p:cNvPr id="9" name="文本框 8"/>
          <p:cNvSpPr txBox="1"/>
          <p:nvPr/>
        </p:nvSpPr>
        <p:spPr>
          <a:xfrm>
            <a:off x="3127309" y="332656"/>
            <a:ext cx="2889381" cy="461665"/>
          </a:xfrm>
          <a:prstGeom prst="rect">
            <a:avLst/>
          </a:prstGeom>
          <a:noFill/>
        </p:spPr>
        <p:txBody>
          <a:bodyPr wrap="none" rtlCol="0">
            <a:spAutoFit/>
          </a:bodyPr>
          <a:lstStyle/>
          <a:p>
            <a:r>
              <a:rPr lang="en-US" altLang="zh-CN" sz="2400" b="1" dirty="0">
                <a:solidFill>
                  <a:srgbClr val="FF0000"/>
                </a:solidFill>
              </a:rPr>
              <a:t>www.educoder.net</a:t>
            </a:r>
            <a:endParaRPr lang="zh-CN" altLang="en-US" sz="2400" b="1"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41469"/>
            <a:ext cx="9144000" cy="4975061"/>
          </a:xfrm>
          <a:prstGeom prst="rect">
            <a:avLst/>
          </a:prstGeom>
        </p:spPr>
      </p:pic>
      <p:sp>
        <p:nvSpPr>
          <p:cNvPr id="7" name="文本框 6"/>
          <p:cNvSpPr txBox="1"/>
          <p:nvPr/>
        </p:nvSpPr>
        <p:spPr>
          <a:xfrm>
            <a:off x="3127309" y="332656"/>
            <a:ext cx="2889381" cy="461665"/>
          </a:xfrm>
          <a:prstGeom prst="rect">
            <a:avLst/>
          </a:prstGeom>
          <a:noFill/>
        </p:spPr>
        <p:txBody>
          <a:bodyPr wrap="none" rtlCol="0">
            <a:spAutoFit/>
          </a:bodyPr>
          <a:lstStyle/>
          <a:p>
            <a:r>
              <a:rPr lang="en-US" altLang="zh-CN" sz="2400" b="1" dirty="0">
                <a:solidFill>
                  <a:srgbClr val="FF0000"/>
                </a:solidFill>
              </a:rPr>
              <a:t>www.educoder.net</a:t>
            </a:r>
            <a:endParaRPr lang="zh-CN" altLang="en-US" sz="2400" b="1"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0215" y="980728"/>
            <a:ext cx="4727662" cy="5616624"/>
          </a:xfrm>
          <a:prstGeom prst="rect">
            <a:avLst/>
          </a:prstGeom>
        </p:spPr>
      </p:pic>
      <p:sp>
        <p:nvSpPr>
          <p:cNvPr id="7" name="矩形 6"/>
          <p:cNvSpPr/>
          <p:nvPr/>
        </p:nvSpPr>
        <p:spPr>
          <a:xfrm>
            <a:off x="467544" y="3397778"/>
            <a:ext cx="1114408" cy="369332"/>
          </a:xfrm>
          <a:prstGeom prst="rect">
            <a:avLst/>
          </a:prstGeom>
        </p:spPr>
        <p:txBody>
          <a:bodyPr wrap="none">
            <a:spAutoFit/>
          </a:bodyPr>
          <a:lstStyle/>
          <a:p>
            <a:r>
              <a:rPr lang="zh-CN" altLang="en-US" b="1" dirty="0">
                <a:solidFill>
                  <a:srgbClr val="FF0000"/>
                </a:solidFill>
              </a:rPr>
              <a:t>实训平台</a:t>
            </a:r>
            <a:endParaRPr lang="zh-CN" altLang="en-US" b="1" dirty="0">
              <a:solidFill>
                <a:srgbClr val="FF0000"/>
              </a:solidFill>
            </a:endParaRPr>
          </a:p>
        </p:txBody>
      </p:sp>
      <p:sp>
        <p:nvSpPr>
          <p:cNvPr id="8" name="文本框 7"/>
          <p:cNvSpPr txBox="1"/>
          <p:nvPr/>
        </p:nvSpPr>
        <p:spPr>
          <a:xfrm>
            <a:off x="3127309" y="332656"/>
            <a:ext cx="2889381" cy="461665"/>
          </a:xfrm>
          <a:prstGeom prst="rect">
            <a:avLst/>
          </a:prstGeom>
          <a:noFill/>
        </p:spPr>
        <p:txBody>
          <a:bodyPr wrap="none" rtlCol="0">
            <a:spAutoFit/>
          </a:bodyPr>
          <a:lstStyle/>
          <a:p>
            <a:r>
              <a:rPr lang="en-US" altLang="zh-CN" sz="2400" b="1" dirty="0">
                <a:solidFill>
                  <a:srgbClr val="FF0000"/>
                </a:solidFill>
              </a:rPr>
              <a:t>www.educoder.net</a:t>
            </a:r>
            <a:endParaRPr lang="zh-CN" altLang="en-US" sz="2400" b="1"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899742" y="1917189"/>
            <a:ext cx="1149674" cy="461665"/>
          </a:xfrm>
          <a:prstGeom prst="rect">
            <a:avLst/>
          </a:prstGeom>
          <a:noFill/>
        </p:spPr>
        <p:txBody>
          <a:bodyPr wrap="none" rtlCol="0">
            <a:spAutoFit/>
          </a:bodyPr>
          <a:p>
            <a:pPr marL="342900" indent="-342900">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助教</a:t>
            </a:r>
            <a:endParaRPr lang="zh-CN" altLang="en-US" sz="2400" b="1" dirty="0">
              <a:latin typeface="黑体" panose="02010609060101010101" pitchFamily="49" charset="-122"/>
              <a:ea typeface="黑体" panose="02010609060101010101" pitchFamily="49" charset="-122"/>
            </a:endParaRPr>
          </a:p>
        </p:txBody>
      </p:sp>
      <p:grpSp>
        <p:nvGrpSpPr>
          <p:cNvPr id="14" name="组合 13"/>
          <p:cNvGrpSpPr/>
          <p:nvPr/>
        </p:nvGrpSpPr>
        <p:grpSpPr>
          <a:xfrm>
            <a:off x="746760" y="2493253"/>
            <a:ext cx="2764673" cy="879196"/>
            <a:chOff x="238252" y="4403146"/>
            <a:chExt cx="2764673" cy="879196"/>
          </a:xfrm>
        </p:grpSpPr>
        <p:sp>
          <p:nvSpPr>
            <p:cNvPr id="9" name="文本框 8"/>
            <p:cNvSpPr txBox="1"/>
            <p:nvPr>
              <p:custDataLst>
                <p:tags r:id="rId2"/>
              </p:custDataLst>
            </p:nvPr>
          </p:nvSpPr>
          <p:spPr>
            <a:xfrm>
              <a:off x="971600" y="4445043"/>
              <a:ext cx="954107" cy="400110"/>
            </a:xfrm>
            <a:prstGeom prst="rect">
              <a:avLst/>
            </a:prstGeom>
            <a:noFill/>
          </p:spPr>
          <p:txBody>
            <a:bodyPr wrap="none" rtlCol="0">
              <a:spAutoFit/>
            </a:bodyPr>
            <a:p>
              <a:r>
                <a:rPr lang="zh-CN" altLang="en-US" sz="2000" dirty="0">
                  <a:latin typeface="黑体" panose="02010609060101010101" pitchFamily="49" charset="-122"/>
                  <a:ea typeface="黑体" panose="02010609060101010101" pitchFamily="49" charset="-122"/>
                </a:rPr>
                <a:t>李钦松</a:t>
              </a:r>
              <a:endParaRPr lang="zh-CN" altLang="en-US" sz="2000" dirty="0">
                <a:latin typeface="黑体" panose="02010609060101010101" pitchFamily="49" charset="-122"/>
                <a:ea typeface="黑体" panose="02010609060101010101" pitchFamily="49" charset="-122"/>
              </a:endParaRPr>
            </a:p>
          </p:txBody>
        </p:sp>
        <p:pic>
          <p:nvPicPr>
            <p:cNvPr id="11" name="图形 10" descr="用户 轮廓"/>
            <p:cNvPicPr>
              <a:picLocks noChangeAspect="1"/>
            </p:cNvPicPr>
            <p:nvPr>
              <p:custDataLst>
                <p:tags r:id="rId3"/>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8252" y="4403146"/>
              <a:ext cx="768304" cy="768304"/>
            </a:xfrm>
            <a:prstGeom prst="rect">
              <a:avLst/>
            </a:prstGeom>
          </p:spPr>
        </p:pic>
        <p:sp>
          <p:nvSpPr>
            <p:cNvPr id="12" name="文本框 11"/>
            <p:cNvSpPr txBox="1"/>
            <p:nvPr>
              <p:custDataLst>
                <p:tags r:id="rId6"/>
              </p:custDataLst>
            </p:nvPr>
          </p:nvSpPr>
          <p:spPr>
            <a:xfrm>
              <a:off x="971600" y="4913010"/>
              <a:ext cx="2031325" cy="369332"/>
            </a:xfrm>
            <a:prstGeom prst="rect">
              <a:avLst/>
            </a:prstGeom>
            <a:noFill/>
          </p:spPr>
          <p:txBody>
            <a:bodyPr wrap="none" rtlCol="0">
              <a:spAutoFit/>
            </a:bodyPr>
            <a:p>
              <a:r>
                <a:rPr lang="zh-CN" altLang="en-US" dirty="0">
                  <a:latin typeface="楷体" panose="02010609060101010101" pitchFamily="49" charset="-122"/>
                  <a:ea typeface="楷体" panose="02010609060101010101" pitchFamily="49" charset="-122"/>
                </a:rPr>
                <a:t>大数据研究院讲师</a:t>
              </a:r>
              <a:endParaRPr lang="en-US" altLang="zh-CN" dirty="0">
                <a:latin typeface="楷体" panose="02010609060101010101" pitchFamily="49" charset="-122"/>
                <a:ea typeface="楷体" panose="02010609060101010101" pitchFamily="49" charset="-122"/>
              </a:endParaRPr>
            </a:p>
          </p:txBody>
        </p:sp>
      </p:grpSp>
      <p:graphicFrame>
        <p:nvGraphicFramePr>
          <p:cNvPr id="13" name="表格 13"/>
          <p:cNvGraphicFramePr>
            <a:graphicFrameLocks noGrp="1"/>
          </p:cNvGraphicFramePr>
          <p:nvPr>
            <p:custDataLst>
              <p:tags r:id="rId7"/>
            </p:custDataLst>
          </p:nvPr>
        </p:nvGraphicFramePr>
        <p:xfrm>
          <a:off x="746760" y="3483564"/>
          <a:ext cx="3528392" cy="1112520"/>
        </p:xfrm>
        <a:graphic>
          <a:graphicData uri="http://schemas.openxmlformats.org/drawingml/2006/table">
            <a:tbl>
              <a:tblPr firstRow="1" bandRow="1">
                <a:tableStyleId>{5C22544A-7EE6-4342-B048-85BDC9FD1C3A}</a:tableStyleId>
              </a:tblPr>
              <a:tblGrid>
                <a:gridCol w="792088"/>
                <a:gridCol w="2736304"/>
              </a:tblGrid>
              <a:tr h="370840">
                <a:tc>
                  <a:txBody>
                    <a:bodyPr/>
                    <a:p>
                      <a:pPr algn="r"/>
                      <a:r>
                        <a:rPr lang="zh-CN" altLang="en-US" b="0" dirty="0">
                          <a:solidFill>
                            <a:schemeClr val="tx1"/>
                          </a:solidFill>
                          <a:latin typeface="黑体" panose="02010609060101010101" pitchFamily="49" charset="-122"/>
                          <a:ea typeface="黑体" panose="02010609060101010101" pitchFamily="49" charset="-122"/>
                        </a:rPr>
                        <a:t>手机</a:t>
                      </a:r>
                      <a:r>
                        <a:rPr lang="en-US" altLang="zh-CN" b="0" dirty="0">
                          <a:solidFill>
                            <a:schemeClr val="tx1"/>
                          </a:solidFill>
                          <a:latin typeface="黑体" panose="02010609060101010101" pitchFamily="49" charset="-122"/>
                          <a:ea typeface="黑体" panose="02010609060101010101" pitchFamily="49" charset="-122"/>
                        </a:rPr>
                        <a:t>:</a:t>
                      </a: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solidFill>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15200923485</a:t>
                      </a:r>
                      <a:endParaRPr lang="zh-CN" altLang="en-US"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70840">
                <a:tc>
                  <a:txBody>
                    <a:bodyPr/>
                    <a:p>
                      <a:pPr algn="r"/>
                      <a:r>
                        <a:rPr lang="en-US" altLang="zh-CN" b="0" dirty="0">
                          <a:solidFill>
                            <a:schemeClr val="tx1"/>
                          </a:solidFill>
                          <a:latin typeface="黑体" panose="02010609060101010101" pitchFamily="49" charset="-122"/>
                          <a:ea typeface="黑体" panose="02010609060101010101" pitchFamily="49" charset="-122"/>
                        </a:rPr>
                        <a:t>Q Q:</a:t>
                      </a: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solidFill>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2277403111</a:t>
                      </a:r>
                      <a:endParaRPr lang="zh-CN" altLang="en-US"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70840">
                <a:tc>
                  <a:txBody>
                    <a:bodyPr/>
                    <a:p>
                      <a:pPr algn="r"/>
                      <a:r>
                        <a:rPr lang="zh-CN" altLang="en-US" b="0" dirty="0">
                          <a:solidFill>
                            <a:schemeClr val="tx1"/>
                          </a:solidFill>
                          <a:latin typeface="黑体" panose="02010609060101010101" pitchFamily="49" charset="-122"/>
                          <a:ea typeface="黑体" panose="02010609060101010101" pitchFamily="49" charset="-122"/>
                        </a:rPr>
                        <a:t>邮箱</a:t>
                      </a:r>
                      <a:r>
                        <a:rPr lang="en-US" altLang="zh-CN" b="0" dirty="0">
                          <a:solidFill>
                            <a:schemeClr val="tx1"/>
                          </a:solidFill>
                          <a:latin typeface="黑体" panose="02010609060101010101" pitchFamily="49" charset="-122"/>
                          <a:ea typeface="黑体" panose="02010609060101010101" pitchFamily="49" charset="-122"/>
                        </a:rPr>
                        <a:t>:</a:t>
                      </a: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solidFill>
                  </a:tcPr>
                </a:tc>
                <a:tc>
                  <a:txBody>
                    <a:bodyPr/>
                    <a:p>
                      <a:r>
                        <a:rPr lang="en-US" altLang="zh-CN"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qinsli.cg@foxmail.com</a:t>
                      </a:r>
                      <a:endParaRPr lang="zh-CN" altLang="en-US"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15" name="文本框 14"/>
          <p:cNvSpPr txBox="1"/>
          <p:nvPr>
            <p:custDataLst>
              <p:tags r:id="rId8"/>
            </p:custDataLst>
          </p:nvPr>
        </p:nvSpPr>
        <p:spPr>
          <a:xfrm>
            <a:off x="3837537" y="1917189"/>
            <a:ext cx="1151277" cy="461665"/>
          </a:xfrm>
          <a:prstGeom prst="rect">
            <a:avLst/>
          </a:prstGeom>
          <a:noFill/>
        </p:spPr>
        <p:txBody>
          <a:bodyPr wrap="none" rtlCol="0">
            <a:spAutoFit/>
          </a:bodyPr>
          <a:p>
            <a:pPr marL="342900" indent="-342900">
              <a:buFont typeface="Wingdings" panose="05000000000000000000" pitchFamily="2" charset="2"/>
              <a:buChar char="Ø"/>
            </a:pPr>
            <a:r>
              <a:rPr lang="en-US" altLang="zh-CN" sz="2400" b="1" dirty="0">
                <a:latin typeface="黑体" panose="02010609060101010101" pitchFamily="49" charset="-122"/>
                <a:ea typeface="黑体" panose="02010609060101010101" pitchFamily="49" charset="-122"/>
              </a:rPr>
              <a:t>QQ</a:t>
            </a:r>
            <a:r>
              <a:rPr lang="zh-CN" altLang="en-US" sz="2400" b="1" dirty="0">
                <a:latin typeface="黑体" panose="02010609060101010101" pitchFamily="49" charset="-122"/>
                <a:ea typeface="黑体" panose="02010609060101010101" pitchFamily="49" charset="-122"/>
              </a:rPr>
              <a:t>群</a:t>
            </a:r>
            <a:endParaRPr lang="zh-CN" altLang="en-US" sz="2400" b="1" dirty="0">
              <a:latin typeface="黑体" panose="02010609060101010101" pitchFamily="49" charset="-122"/>
              <a:ea typeface="黑体" panose="02010609060101010101" pitchFamily="49" charset="-122"/>
            </a:endParaRPr>
          </a:p>
        </p:txBody>
      </p:sp>
      <p:pic>
        <p:nvPicPr>
          <p:cNvPr id="17" name="图片 16" descr="QR 代码&#10;&#10;描述已自动生成"/>
          <p:cNvPicPr>
            <a:picLocks noChangeAspect="1"/>
          </p:cNvPicPr>
          <p:nvPr>
            <p:custDataLst>
              <p:tags r:id="rId9"/>
            </p:custDataLst>
          </p:nvPr>
        </p:nvPicPr>
        <p:blipFill rotWithShape="1">
          <a:blip r:embed="rId10">
            <a:extLst>
              <a:ext uri="{28A0092B-C50C-407E-A947-70E740481C1C}">
                <a14:useLocalDpi xmlns:a14="http://schemas.microsoft.com/office/drawing/2010/main" val="0"/>
              </a:ext>
            </a:extLst>
          </a:blip>
          <a:srcRect l="12662" t="32151" r="10795" b="20600"/>
          <a:stretch>
            <a:fillRect/>
          </a:stretch>
        </p:blipFill>
        <p:spPr>
          <a:xfrm>
            <a:off x="3882011" y="2444521"/>
            <a:ext cx="1947013" cy="2136964"/>
          </a:xfrm>
          <a:prstGeom prst="rect">
            <a:avLst/>
          </a:prstGeom>
        </p:spPr>
      </p:pic>
      <p:sp>
        <p:nvSpPr>
          <p:cNvPr id="20" name="文本框 19"/>
          <p:cNvSpPr txBox="1"/>
          <p:nvPr>
            <p:custDataLst>
              <p:tags r:id="rId11"/>
            </p:custDataLst>
          </p:nvPr>
        </p:nvSpPr>
        <p:spPr>
          <a:xfrm>
            <a:off x="6776935" y="1917189"/>
            <a:ext cx="1768433" cy="461665"/>
          </a:xfrm>
          <a:prstGeom prst="rect">
            <a:avLst/>
          </a:prstGeom>
          <a:noFill/>
        </p:spPr>
        <p:txBody>
          <a:bodyPr wrap="none" rtlCol="0">
            <a:spAutoFit/>
          </a:bodyPr>
          <a:p>
            <a:pPr marL="342900" indent="-342900">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作业管理</a:t>
            </a:r>
            <a:endParaRPr lang="zh-CN" altLang="en-US" sz="2400" b="1" dirty="0">
              <a:latin typeface="黑体" panose="02010609060101010101" pitchFamily="49" charset="-122"/>
              <a:ea typeface="黑体" panose="02010609060101010101" pitchFamily="49" charset="-122"/>
            </a:endParaRPr>
          </a:p>
        </p:txBody>
      </p:sp>
      <p:pic>
        <p:nvPicPr>
          <p:cNvPr id="22" name="图片 21"/>
          <p:cNvPicPr>
            <a:picLocks noChangeAspect="1"/>
          </p:cNvPicPr>
          <p:nvPr>
            <p:custDataLst>
              <p:tags r:id="rId12"/>
            </p:custDataLst>
          </p:nvPr>
        </p:nvPicPr>
        <p:blipFill>
          <a:blip r:embed="rId13"/>
          <a:stretch>
            <a:fillRect/>
          </a:stretch>
        </p:blipFill>
        <p:spPr>
          <a:xfrm>
            <a:off x="6672196" y="2349237"/>
            <a:ext cx="1932474" cy="1932474"/>
          </a:xfrm>
          <a:prstGeom prst="rect">
            <a:avLst/>
          </a:prstGeom>
        </p:spPr>
      </p:pic>
      <p:sp>
        <p:nvSpPr>
          <p:cNvPr id="23" name="文本框 22"/>
          <p:cNvSpPr txBox="1"/>
          <p:nvPr>
            <p:custDataLst>
              <p:tags r:id="rId14"/>
            </p:custDataLst>
          </p:nvPr>
        </p:nvSpPr>
        <p:spPr>
          <a:xfrm>
            <a:off x="6748314" y="4797514"/>
            <a:ext cx="2031326" cy="646331"/>
          </a:xfrm>
          <a:prstGeom prst="rect">
            <a:avLst/>
          </a:prstGeom>
          <a:noFill/>
        </p:spPr>
        <p:txBody>
          <a:bodyPr wrap="none" rtlCol="0">
            <a:spAutoFit/>
          </a:bodyPr>
          <a:p>
            <a:pPr algn="just"/>
            <a:r>
              <a:rPr lang="zh-CN" altLang="en-US" dirty="0">
                <a:latin typeface="楷体" panose="02010609060101010101" pitchFamily="49" charset="-122"/>
                <a:ea typeface="楷体" panose="02010609060101010101" pitchFamily="49" charset="-122"/>
              </a:rPr>
              <a:t>班级：</a:t>
            </a:r>
            <a:r>
              <a:rPr lang="zh-CN" altLang="en-US" dirty="0">
                <a:solidFill>
                  <a:srgbClr val="FF0000"/>
                </a:solidFill>
                <a:latin typeface="黑体" panose="02010609060101010101" pitchFamily="49" charset="-122"/>
                <a:ea typeface="黑体" panose="02010609060101010101" pitchFamily="49" charset="-122"/>
              </a:rPr>
              <a:t>大数据</a:t>
            </a:r>
            <a:r>
              <a:rPr lang="en-US" altLang="zh-CN" dirty="0">
                <a:solidFill>
                  <a:srgbClr val="FF0000"/>
                </a:solidFill>
                <a:latin typeface="黑体" panose="02010609060101010101" pitchFamily="49" charset="-122"/>
                <a:ea typeface="黑体" panose="02010609060101010101" pitchFamily="49" charset="-122"/>
              </a:rPr>
              <a:t>21</a:t>
            </a:r>
            <a:r>
              <a:rPr lang="zh-CN" altLang="en-US" dirty="0">
                <a:solidFill>
                  <a:srgbClr val="FF0000"/>
                </a:solidFill>
                <a:latin typeface="黑体" panose="02010609060101010101" pitchFamily="49" charset="-122"/>
                <a:ea typeface="黑体" panose="02010609060101010101" pitchFamily="49" charset="-122"/>
              </a:rPr>
              <a:t>级</a:t>
            </a:r>
            <a:endParaRPr lang="en-US" altLang="zh-CN" dirty="0">
              <a:solidFill>
                <a:srgbClr val="FF0000"/>
              </a:solidFill>
              <a:latin typeface="黑体" panose="02010609060101010101" pitchFamily="49" charset="-122"/>
              <a:ea typeface="黑体" panose="02010609060101010101" pitchFamily="49" charset="-122"/>
            </a:endParaRPr>
          </a:p>
          <a:p>
            <a:pPr algn="just"/>
            <a:r>
              <a:rPr lang="zh-CN" altLang="en-US" dirty="0">
                <a:latin typeface="楷体" panose="02010609060101010101" pitchFamily="49" charset="-122"/>
                <a:ea typeface="楷体" panose="02010609060101010101" pitchFamily="49" charset="-122"/>
              </a:rPr>
              <a:t>邀请码：</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VAP4ZF</a:t>
            </a:r>
            <a:endPar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文本框 24"/>
          <p:cNvSpPr txBox="1"/>
          <p:nvPr>
            <p:custDataLst>
              <p:tags r:id="rId15"/>
            </p:custDataLst>
          </p:nvPr>
        </p:nvSpPr>
        <p:spPr>
          <a:xfrm>
            <a:off x="7048884" y="4097045"/>
            <a:ext cx="1253302" cy="369332"/>
          </a:xfrm>
          <a:prstGeom prst="rect">
            <a:avLst/>
          </a:prstGeom>
          <a:noFill/>
        </p:spPr>
        <p:txBody>
          <a:bodyPr wrap="square">
            <a:spAutoFit/>
          </a:bodyPr>
          <a:p>
            <a:pPr algn="ctr"/>
            <a:r>
              <a:rPr lang="zh-CN" altLang="en-US" dirty="0">
                <a:latin typeface="楷体" panose="02010609060101010101" pitchFamily="49" charset="-122"/>
                <a:ea typeface="楷体" panose="02010609060101010101" pitchFamily="49" charset="-122"/>
              </a:rPr>
              <a:t>头歌平台</a:t>
            </a:r>
            <a:endParaRPr lang="en-US" altLang="zh-CN" dirty="0">
              <a:latin typeface="楷体" panose="02010609060101010101" pitchFamily="49" charset="-122"/>
              <a:ea typeface="楷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p:nvPr/>
        </p:nvSpPr>
        <p:spPr>
          <a:xfrm>
            <a:off x="179388" y="1322488"/>
            <a:ext cx="8858250" cy="2754585"/>
          </a:xfrm>
          <a:prstGeom prst="rect">
            <a:avLst/>
          </a:prstGeom>
        </p:spPr>
        <p:txBody>
          <a:bodyPr lIns="91426" tIns="45713" rIns="91426" bIns="45713"/>
          <a:lstStyle>
            <a:lvl1pPr algn="l" rtl="0" eaLnBrk="0" fontAlgn="base" hangingPunct="0">
              <a:spcBef>
                <a:spcPct val="0"/>
              </a:spcBef>
              <a:spcAft>
                <a:spcPct val="0"/>
              </a:spcAft>
              <a:defRPr sz="2800">
                <a:solidFill>
                  <a:srgbClr val="C00000"/>
                </a:solidFill>
                <a:latin typeface="+mj-lt"/>
                <a:ea typeface="+mj-ea"/>
                <a:cs typeface="+mj-cs"/>
              </a:defRPr>
            </a:lvl1pPr>
            <a:lvl2pPr algn="l" rtl="0" eaLnBrk="0" fontAlgn="base" hangingPunct="0">
              <a:spcBef>
                <a:spcPct val="0"/>
              </a:spcBef>
              <a:spcAft>
                <a:spcPct val="0"/>
              </a:spcAft>
              <a:defRPr sz="2800">
                <a:solidFill>
                  <a:srgbClr val="C00000"/>
                </a:solidFill>
                <a:latin typeface="Calibri" panose="020F0502020204030204" pitchFamily="34" charset="0"/>
                <a:ea typeface="黑体" panose="02010609060101010101" pitchFamily="49" charset="-122"/>
              </a:defRPr>
            </a:lvl2pPr>
            <a:lvl3pPr algn="l" rtl="0" eaLnBrk="0" fontAlgn="base" hangingPunct="0">
              <a:spcBef>
                <a:spcPct val="0"/>
              </a:spcBef>
              <a:spcAft>
                <a:spcPct val="0"/>
              </a:spcAft>
              <a:defRPr sz="2800">
                <a:solidFill>
                  <a:srgbClr val="C00000"/>
                </a:solidFill>
                <a:latin typeface="Calibri" panose="020F0502020204030204" pitchFamily="34" charset="0"/>
                <a:ea typeface="黑体" panose="02010609060101010101" pitchFamily="49" charset="-122"/>
              </a:defRPr>
            </a:lvl3pPr>
            <a:lvl4pPr algn="l" rtl="0" eaLnBrk="0" fontAlgn="base" hangingPunct="0">
              <a:spcBef>
                <a:spcPct val="0"/>
              </a:spcBef>
              <a:spcAft>
                <a:spcPct val="0"/>
              </a:spcAft>
              <a:defRPr sz="2800">
                <a:solidFill>
                  <a:srgbClr val="C00000"/>
                </a:solidFill>
                <a:latin typeface="Calibri" panose="020F0502020204030204" pitchFamily="34" charset="0"/>
                <a:ea typeface="黑体" panose="02010609060101010101" pitchFamily="49" charset="-122"/>
              </a:defRPr>
            </a:lvl4pPr>
            <a:lvl5pPr algn="l" rtl="0" eaLnBrk="0" fontAlgn="base" hangingPunct="0">
              <a:spcBef>
                <a:spcPct val="0"/>
              </a:spcBef>
              <a:spcAft>
                <a:spcPct val="0"/>
              </a:spcAft>
              <a:defRPr sz="2800">
                <a:solidFill>
                  <a:srgbClr val="C00000"/>
                </a:solidFill>
                <a:latin typeface="Calibri" panose="020F0502020204030204" pitchFamily="34" charset="0"/>
                <a:ea typeface="黑体" panose="02010609060101010101" pitchFamily="49" charset="-122"/>
              </a:defRPr>
            </a:lvl5pPr>
            <a:lvl6pPr marL="457200" algn="l" rtl="0" eaLnBrk="0" fontAlgn="base" hangingPunct="0">
              <a:spcBef>
                <a:spcPct val="0"/>
              </a:spcBef>
              <a:spcAft>
                <a:spcPct val="0"/>
              </a:spcAft>
              <a:defRPr sz="2800">
                <a:solidFill>
                  <a:srgbClr val="C00000"/>
                </a:solidFill>
                <a:latin typeface="Calibri" panose="020F0502020204030204" pitchFamily="34" charset="0"/>
                <a:ea typeface="黑体" panose="02010609060101010101" pitchFamily="49" charset="-122"/>
              </a:defRPr>
            </a:lvl6pPr>
            <a:lvl7pPr marL="914400" algn="l" rtl="0" eaLnBrk="0" fontAlgn="base" hangingPunct="0">
              <a:spcBef>
                <a:spcPct val="0"/>
              </a:spcBef>
              <a:spcAft>
                <a:spcPct val="0"/>
              </a:spcAft>
              <a:defRPr sz="2800">
                <a:solidFill>
                  <a:srgbClr val="C00000"/>
                </a:solidFill>
                <a:latin typeface="Calibri" panose="020F0502020204030204" pitchFamily="34" charset="0"/>
                <a:ea typeface="黑体" panose="02010609060101010101" pitchFamily="49" charset="-122"/>
              </a:defRPr>
            </a:lvl7pPr>
            <a:lvl8pPr marL="1371600" algn="l" rtl="0" eaLnBrk="0" fontAlgn="base" hangingPunct="0">
              <a:spcBef>
                <a:spcPct val="0"/>
              </a:spcBef>
              <a:spcAft>
                <a:spcPct val="0"/>
              </a:spcAft>
              <a:defRPr sz="2800">
                <a:solidFill>
                  <a:srgbClr val="C00000"/>
                </a:solidFill>
                <a:latin typeface="Calibri" panose="020F0502020204030204" pitchFamily="34" charset="0"/>
                <a:ea typeface="黑体" panose="02010609060101010101" pitchFamily="49" charset="-122"/>
              </a:defRPr>
            </a:lvl8pPr>
            <a:lvl9pPr marL="1828800" algn="l" rtl="0" eaLnBrk="0" fontAlgn="base" hangingPunct="0">
              <a:spcBef>
                <a:spcPct val="0"/>
              </a:spcBef>
              <a:spcAft>
                <a:spcPct val="0"/>
              </a:spcAft>
              <a:defRPr sz="2800">
                <a:solidFill>
                  <a:srgbClr val="C00000"/>
                </a:solidFill>
                <a:latin typeface="Calibri" panose="020F0502020204030204" pitchFamily="34" charset="0"/>
                <a:ea typeface="黑体" panose="02010609060101010101" pitchFamily="49" charset="-122"/>
              </a:defRPr>
            </a:lvl9pPr>
          </a:lstStyle>
          <a:p>
            <a:pPr algn="ctr">
              <a:defRPr/>
            </a:pPr>
            <a:endParaRPr lang="en-US" altLang="zh-CN" sz="4000" b="1" kern="0" dirty="0">
              <a:solidFill>
                <a:srgbClr val="FF0000"/>
              </a:solidFill>
              <a:latin typeface="华文隶书" panose="02010800040101010101" pitchFamily="2" charset="-122"/>
              <a:ea typeface="华文隶书" panose="02010800040101010101" pitchFamily="2" charset="-122"/>
            </a:endParaRPr>
          </a:p>
          <a:p>
            <a:pPr algn="ctr">
              <a:defRPr/>
            </a:pPr>
            <a:r>
              <a:rPr lang="zh-CN" altLang="en-US" sz="9600" b="1" kern="0" dirty="0">
                <a:solidFill>
                  <a:srgbClr val="FF0000"/>
                </a:solidFill>
                <a:latin typeface="华文隶书" panose="02010800040101010101" pitchFamily="2" charset="-122"/>
                <a:ea typeface="华文隶书" panose="02010800040101010101" pitchFamily="2" charset="-122"/>
              </a:rPr>
              <a:t>谢谢！</a:t>
            </a:r>
            <a:endParaRPr lang="zh-CN" altLang="en-US" sz="9600" b="1" kern="0" dirty="0">
              <a:solidFill>
                <a:srgbClr val="FF0000"/>
              </a:solidFill>
              <a:latin typeface="华文隶书" panose="02010800040101010101" pitchFamily="2" charset="-122"/>
              <a:ea typeface="华文隶书" panose="02010800040101010101" pitchFamily="2" charset="-122"/>
            </a:endParaRPr>
          </a:p>
        </p:txBody>
      </p:sp>
      <p:pic>
        <p:nvPicPr>
          <p:cNvPr id="3" name="图片 2"/>
          <p:cNvPicPr>
            <a:picLocks noChangeAspect="1"/>
          </p:cNvPicPr>
          <p:nvPr/>
        </p:nvPicPr>
        <p:blipFill rotWithShape="1">
          <a:blip r:embed="rId1">
            <a:extLst>
              <a:ext uri="{BEBA8EAE-BF5A-486C-A8C5-ECC9F3942E4B}">
                <a14:imgProps xmlns:a14="http://schemas.microsoft.com/office/drawing/2010/main">
                  <a14:imgLayer r:embed="rId2">
                    <a14:imgEffect>
                      <a14:artisticCutout/>
                    </a14:imgEffect>
                  </a14:imgLayer>
                </a14:imgProps>
              </a:ext>
              <a:ext uri="{28A0092B-C50C-407E-A947-70E740481C1C}">
                <a14:useLocalDpi xmlns:a14="http://schemas.microsoft.com/office/drawing/2010/main" val="0"/>
              </a:ext>
            </a:extLst>
          </a:blip>
          <a:srcRect t="30724" b="31096"/>
          <a:stretch>
            <a:fillRect/>
          </a:stretch>
        </p:blipFill>
        <p:spPr>
          <a:xfrm>
            <a:off x="0" y="4077073"/>
            <a:ext cx="9144000" cy="2772874"/>
          </a:xfrm>
          <a:prstGeom prst="rect">
            <a:avLst/>
          </a:prstGeom>
          <a:effectLst>
            <a:softEdge rad="6350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5561" y="0"/>
            <a:ext cx="5132877" cy="6858000"/>
          </a:xfrm>
          <a:prstGeom prst="rect">
            <a:avLst/>
          </a:prstGeom>
        </p:spPr>
      </p:pic>
      <p:sp>
        <p:nvSpPr>
          <p:cNvPr id="2" name="矩形 1"/>
          <p:cNvSpPr/>
          <p:nvPr/>
        </p:nvSpPr>
        <p:spPr>
          <a:xfrm>
            <a:off x="539552" y="1916832"/>
            <a:ext cx="1107996" cy="2308324"/>
          </a:xfrm>
          <a:prstGeom prst="rect">
            <a:avLst/>
          </a:prstGeom>
        </p:spPr>
        <p:txBody>
          <a:bodyPr wrap="none">
            <a:spAutoFit/>
          </a:bodyPr>
          <a:lstStyle/>
          <a:p>
            <a:pPr algn="ctr"/>
            <a:r>
              <a:rPr lang="zh-CN" altLang="en-US"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强调基础</a:t>
            </a:r>
            <a:endParaRPr lang="en-US" altLang="zh-CN"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重视实例</a:t>
            </a:r>
            <a:endParaRPr lang="en-US" altLang="zh-CN"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endParaRPr lang="en-US" altLang="zh-CN"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各章独立</a:t>
            </a:r>
            <a:endParaRPr lang="en-US" altLang="zh-CN"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衔接自然</a:t>
            </a:r>
            <a:endParaRPr lang="en-US" altLang="zh-CN"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endParaRPr lang="en-US" altLang="zh-CN"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教学课件</a:t>
            </a:r>
            <a:endParaRPr lang="en-US" altLang="zh-CN"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实验平台</a:t>
            </a:r>
            <a:endParaRPr lang="zh-CN" altLang="en-US" b="1" dirty="0">
              <a:solidFill>
                <a:schemeClr val="tx2"/>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19672" y="2276872"/>
            <a:ext cx="3744416" cy="4051109"/>
          </a:xfrm>
          <a:prstGeom prst="rect">
            <a:avLst/>
          </a:prstGeom>
        </p:spPr>
        <p:txBody>
          <a:bodyPr wrap="square">
            <a:spAutoFit/>
          </a:bodyPr>
          <a:lstStyle/>
          <a:p>
            <a:pPr>
              <a:lnSpc>
                <a:spcPts val="2400"/>
              </a:lnSpc>
            </a:pPr>
            <a:r>
              <a:rPr lang="zh-CN" altLang="en-US" sz="1600" dirty="0">
                <a:solidFill>
                  <a:schemeClr val="accent2"/>
                </a:solidFill>
                <a:latin typeface="黑体" panose="02010609060101010101" pitchFamily="49" charset="-122"/>
                <a:ea typeface="黑体" panose="02010609060101010101" pitchFamily="49" charset="-122"/>
              </a:rPr>
              <a:t>第</a:t>
            </a:r>
            <a:r>
              <a:rPr lang="en-US" altLang="zh-CN" sz="1600" dirty="0">
                <a:solidFill>
                  <a:schemeClr val="accent2"/>
                </a:solidFill>
                <a:latin typeface="黑体" panose="02010609060101010101" pitchFamily="49" charset="-122"/>
                <a:ea typeface="黑体" panose="02010609060101010101" pitchFamily="49" charset="-122"/>
              </a:rPr>
              <a:t>1</a:t>
            </a:r>
            <a:r>
              <a:rPr lang="zh-CN" altLang="en-US" sz="1600" dirty="0">
                <a:solidFill>
                  <a:schemeClr val="accent2"/>
                </a:solidFill>
                <a:latin typeface="黑体" panose="02010609060101010101" pitchFamily="49" charset="-122"/>
                <a:ea typeface="黑体" panose="02010609060101010101" pitchFamily="49" charset="-122"/>
              </a:rPr>
              <a:t>章  数据仓库的概念与体系结构</a:t>
            </a:r>
            <a:endParaRPr lang="en-US" altLang="zh-CN" sz="1600" dirty="0">
              <a:solidFill>
                <a:schemeClr val="accent2"/>
              </a:solidFill>
              <a:latin typeface="黑体" panose="02010609060101010101" pitchFamily="49" charset="-122"/>
              <a:ea typeface="黑体" panose="02010609060101010101" pitchFamily="49" charset="-122"/>
            </a:endParaRPr>
          </a:p>
          <a:p>
            <a:pPr>
              <a:lnSpc>
                <a:spcPts val="2400"/>
              </a:lnSpc>
            </a:pPr>
            <a:r>
              <a:rPr lang="zh-CN" altLang="en-US" sz="1600" dirty="0">
                <a:solidFill>
                  <a:schemeClr val="accent2"/>
                </a:solidFill>
                <a:latin typeface="黑体" panose="02010609060101010101" pitchFamily="49" charset="-122"/>
                <a:ea typeface="黑体" panose="02010609060101010101" pitchFamily="49" charset="-122"/>
              </a:rPr>
              <a:t>第</a:t>
            </a:r>
            <a:r>
              <a:rPr lang="en-US" altLang="zh-CN" sz="1600" dirty="0">
                <a:solidFill>
                  <a:schemeClr val="accent2"/>
                </a:solidFill>
                <a:latin typeface="黑体" panose="02010609060101010101" pitchFamily="49" charset="-122"/>
                <a:ea typeface="黑体" panose="02010609060101010101" pitchFamily="49" charset="-122"/>
              </a:rPr>
              <a:t>2</a:t>
            </a:r>
            <a:r>
              <a:rPr lang="zh-CN" altLang="en-US" sz="1600" dirty="0">
                <a:solidFill>
                  <a:schemeClr val="accent2"/>
                </a:solidFill>
                <a:latin typeface="黑体" panose="02010609060101010101" pitchFamily="49" charset="-122"/>
                <a:ea typeface="黑体" panose="02010609060101010101" pitchFamily="49" charset="-122"/>
              </a:rPr>
              <a:t>章  数据</a:t>
            </a:r>
            <a:endParaRPr lang="en-US" altLang="zh-CN" sz="1600" dirty="0">
              <a:solidFill>
                <a:schemeClr val="accent2"/>
              </a:solidFill>
              <a:latin typeface="黑体" panose="02010609060101010101" pitchFamily="49" charset="-122"/>
              <a:ea typeface="黑体" panose="02010609060101010101" pitchFamily="49" charset="-122"/>
            </a:endParaRPr>
          </a:p>
          <a:p>
            <a:pPr>
              <a:lnSpc>
                <a:spcPts val="2400"/>
              </a:lnSpc>
            </a:pPr>
            <a:r>
              <a:rPr lang="zh-CN" altLang="en-US" sz="1600" dirty="0">
                <a:solidFill>
                  <a:schemeClr val="accent2"/>
                </a:solidFill>
                <a:latin typeface="黑体" panose="02010609060101010101" pitchFamily="49" charset="-122"/>
                <a:ea typeface="黑体" panose="02010609060101010101" pitchFamily="49" charset="-122"/>
              </a:rPr>
              <a:t>第</a:t>
            </a:r>
            <a:r>
              <a:rPr lang="en-US" altLang="zh-CN" sz="1600" dirty="0">
                <a:solidFill>
                  <a:schemeClr val="accent2"/>
                </a:solidFill>
                <a:latin typeface="黑体" panose="02010609060101010101" pitchFamily="49" charset="-122"/>
                <a:ea typeface="黑体" panose="02010609060101010101" pitchFamily="49" charset="-122"/>
              </a:rPr>
              <a:t>3</a:t>
            </a:r>
            <a:r>
              <a:rPr lang="zh-CN" altLang="en-US" sz="1600" dirty="0">
                <a:solidFill>
                  <a:schemeClr val="accent2"/>
                </a:solidFill>
                <a:latin typeface="黑体" panose="02010609060101010101" pitchFamily="49" charset="-122"/>
                <a:ea typeface="黑体" panose="02010609060101010101" pitchFamily="49" charset="-122"/>
              </a:rPr>
              <a:t>章  数据存储</a:t>
            </a:r>
            <a:endParaRPr lang="en-US" altLang="zh-CN" sz="1600" dirty="0">
              <a:solidFill>
                <a:schemeClr val="accent2"/>
              </a:solidFill>
              <a:latin typeface="黑体" panose="02010609060101010101" pitchFamily="49" charset="-122"/>
              <a:ea typeface="黑体" panose="02010609060101010101" pitchFamily="49" charset="-122"/>
            </a:endParaRPr>
          </a:p>
          <a:p>
            <a:pPr>
              <a:lnSpc>
                <a:spcPts val="2400"/>
              </a:lnSpc>
            </a:pPr>
            <a:r>
              <a:rPr lang="zh-CN" altLang="en-US" sz="1600" dirty="0">
                <a:solidFill>
                  <a:schemeClr val="accent2"/>
                </a:solidFill>
                <a:latin typeface="黑体" panose="02010609060101010101" pitchFamily="49" charset="-122"/>
                <a:ea typeface="黑体" panose="02010609060101010101" pitchFamily="49" charset="-122"/>
              </a:rPr>
              <a:t>第</a:t>
            </a:r>
            <a:r>
              <a:rPr lang="en-US" altLang="zh-CN" sz="1600" dirty="0">
                <a:solidFill>
                  <a:schemeClr val="accent2"/>
                </a:solidFill>
                <a:latin typeface="黑体" panose="02010609060101010101" pitchFamily="49" charset="-122"/>
                <a:ea typeface="黑体" panose="02010609060101010101" pitchFamily="49" charset="-122"/>
              </a:rPr>
              <a:t>4</a:t>
            </a:r>
            <a:r>
              <a:rPr lang="zh-CN" altLang="en-US" sz="1600" dirty="0">
                <a:solidFill>
                  <a:schemeClr val="accent2"/>
                </a:solidFill>
                <a:latin typeface="黑体" panose="02010609060101010101" pitchFamily="49" charset="-122"/>
                <a:ea typeface="黑体" panose="02010609060101010101" pitchFamily="49" charset="-122"/>
              </a:rPr>
              <a:t>章  </a:t>
            </a:r>
            <a:r>
              <a:rPr lang="en-US" altLang="zh-CN" sz="1600" dirty="0">
                <a:solidFill>
                  <a:schemeClr val="accent2"/>
                </a:solidFill>
                <a:latin typeface="黑体" panose="02010609060101010101" pitchFamily="49" charset="-122"/>
                <a:ea typeface="黑体" panose="02010609060101010101" pitchFamily="49" charset="-122"/>
              </a:rPr>
              <a:t>OLAP</a:t>
            </a:r>
            <a:r>
              <a:rPr lang="zh-CN" altLang="en-US" sz="1600" dirty="0">
                <a:solidFill>
                  <a:schemeClr val="accent2"/>
                </a:solidFill>
                <a:latin typeface="黑体" panose="02010609060101010101" pitchFamily="49" charset="-122"/>
                <a:ea typeface="黑体" panose="02010609060101010101" pitchFamily="49" charset="-122"/>
              </a:rPr>
              <a:t>与数据立方体</a:t>
            </a:r>
            <a:endParaRPr lang="en-US" altLang="zh-CN" sz="1600" dirty="0">
              <a:solidFill>
                <a:schemeClr val="accent2"/>
              </a:solidFill>
              <a:latin typeface="黑体" panose="02010609060101010101" pitchFamily="49" charset="-122"/>
              <a:ea typeface="黑体" panose="02010609060101010101" pitchFamily="49" charset="-122"/>
            </a:endParaRPr>
          </a:p>
          <a:p>
            <a:pPr>
              <a:lnSpc>
                <a:spcPts val="2400"/>
              </a:lnSpc>
            </a:pPr>
            <a:r>
              <a:rPr lang="zh-CN" altLang="en-US" sz="1600" dirty="0">
                <a:solidFill>
                  <a:srgbClr val="0070C0"/>
                </a:solidFill>
                <a:latin typeface="黑体" panose="02010609060101010101" pitchFamily="49" charset="-122"/>
                <a:ea typeface="黑体" panose="02010609060101010101" pitchFamily="49" charset="-122"/>
              </a:rPr>
              <a:t>第</a:t>
            </a:r>
            <a:r>
              <a:rPr lang="en-US" altLang="zh-CN" sz="1600" dirty="0">
                <a:solidFill>
                  <a:srgbClr val="0070C0"/>
                </a:solidFill>
                <a:latin typeface="黑体" panose="02010609060101010101" pitchFamily="49" charset="-122"/>
                <a:ea typeface="黑体" panose="02010609060101010101" pitchFamily="49" charset="-122"/>
              </a:rPr>
              <a:t>5</a:t>
            </a:r>
            <a:r>
              <a:rPr lang="zh-CN" altLang="en-US" sz="1600" dirty="0">
                <a:solidFill>
                  <a:srgbClr val="0070C0"/>
                </a:solidFill>
                <a:latin typeface="黑体" panose="02010609060101010101" pitchFamily="49" charset="-122"/>
                <a:ea typeface="黑体" panose="02010609060101010101" pitchFamily="49" charset="-122"/>
              </a:rPr>
              <a:t>章  数据挖掘基础</a:t>
            </a:r>
            <a:endParaRPr lang="en-US" altLang="zh-CN" sz="1600" dirty="0">
              <a:solidFill>
                <a:srgbClr val="0070C0"/>
              </a:solidFill>
              <a:latin typeface="黑体" panose="02010609060101010101" pitchFamily="49" charset="-122"/>
              <a:ea typeface="黑体" panose="02010609060101010101" pitchFamily="49" charset="-122"/>
            </a:endParaRPr>
          </a:p>
          <a:p>
            <a:pPr>
              <a:lnSpc>
                <a:spcPts val="2400"/>
              </a:lnSpc>
            </a:pPr>
            <a:r>
              <a:rPr lang="zh-CN" altLang="en-US" sz="1600" dirty="0">
                <a:solidFill>
                  <a:srgbClr val="0070C0"/>
                </a:solidFill>
                <a:latin typeface="黑体" panose="02010609060101010101" pitchFamily="49" charset="-122"/>
                <a:ea typeface="黑体" panose="02010609060101010101" pitchFamily="49" charset="-122"/>
              </a:rPr>
              <a:t>第</a:t>
            </a:r>
            <a:r>
              <a:rPr lang="en-US" altLang="zh-CN" sz="1600" dirty="0">
                <a:solidFill>
                  <a:srgbClr val="0070C0"/>
                </a:solidFill>
                <a:latin typeface="黑体" panose="02010609060101010101" pitchFamily="49" charset="-122"/>
                <a:ea typeface="黑体" panose="02010609060101010101" pitchFamily="49" charset="-122"/>
              </a:rPr>
              <a:t>6</a:t>
            </a:r>
            <a:r>
              <a:rPr lang="zh-CN" altLang="en-US" sz="1600" dirty="0">
                <a:solidFill>
                  <a:srgbClr val="0070C0"/>
                </a:solidFill>
                <a:latin typeface="黑体" panose="02010609060101010101" pitchFamily="49" charset="-122"/>
                <a:ea typeface="黑体" panose="02010609060101010101" pitchFamily="49" charset="-122"/>
              </a:rPr>
              <a:t>章  关联挖掘</a:t>
            </a:r>
            <a:endParaRPr lang="en-US" altLang="zh-CN" sz="1600" dirty="0">
              <a:solidFill>
                <a:srgbClr val="0070C0"/>
              </a:solidFill>
              <a:latin typeface="黑体" panose="02010609060101010101" pitchFamily="49" charset="-122"/>
              <a:ea typeface="黑体" panose="02010609060101010101" pitchFamily="49" charset="-122"/>
            </a:endParaRPr>
          </a:p>
          <a:p>
            <a:pPr>
              <a:lnSpc>
                <a:spcPts val="2400"/>
              </a:lnSpc>
            </a:pPr>
            <a:r>
              <a:rPr lang="zh-CN" altLang="en-US" sz="1600" dirty="0">
                <a:solidFill>
                  <a:srgbClr val="0070C0"/>
                </a:solidFill>
                <a:latin typeface="黑体" panose="02010609060101010101" pitchFamily="49" charset="-122"/>
                <a:ea typeface="黑体" panose="02010609060101010101" pitchFamily="49" charset="-122"/>
              </a:rPr>
              <a:t>第</a:t>
            </a:r>
            <a:r>
              <a:rPr lang="en-US" altLang="zh-CN" sz="1600" dirty="0">
                <a:solidFill>
                  <a:srgbClr val="0070C0"/>
                </a:solidFill>
                <a:latin typeface="黑体" panose="02010609060101010101" pitchFamily="49" charset="-122"/>
                <a:ea typeface="黑体" panose="02010609060101010101" pitchFamily="49" charset="-122"/>
              </a:rPr>
              <a:t>7</a:t>
            </a:r>
            <a:r>
              <a:rPr lang="zh-CN" altLang="en-US" sz="1600" dirty="0">
                <a:solidFill>
                  <a:srgbClr val="0070C0"/>
                </a:solidFill>
                <a:latin typeface="黑体" panose="02010609060101010101" pitchFamily="49" charset="-122"/>
                <a:ea typeface="黑体" panose="02010609060101010101" pitchFamily="49" charset="-122"/>
              </a:rPr>
              <a:t>章  聚类分析</a:t>
            </a:r>
            <a:endParaRPr lang="en-US" altLang="zh-CN" sz="1600" dirty="0">
              <a:solidFill>
                <a:srgbClr val="0070C0"/>
              </a:solidFill>
              <a:latin typeface="黑体" panose="02010609060101010101" pitchFamily="49" charset="-122"/>
              <a:ea typeface="黑体" panose="02010609060101010101" pitchFamily="49" charset="-122"/>
            </a:endParaRPr>
          </a:p>
          <a:p>
            <a:pPr>
              <a:lnSpc>
                <a:spcPts val="2400"/>
              </a:lnSpc>
            </a:pPr>
            <a:r>
              <a:rPr lang="zh-CN" altLang="en-US" sz="1600" dirty="0">
                <a:solidFill>
                  <a:srgbClr val="0070C0"/>
                </a:solidFill>
                <a:latin typeface="黑体" panose="02010609060101010101" pitchFamily="49" charset="-122"/>
                <a:ea typeface="黑体" panose="02010609060101010101" pitchFamily="49" charset="-122"/>
              </a:rPr>
              <a:t>第</a:t>
            </a:r>
            <a:r>
              <a:rPr lang="en-US" altLang="zh-CN" sz="1600" dirty="0">
                <a:solidFill>
                  <a:srgbClr val="0070C0"/>
                </a:solidFill>
                <a:latin typeface="黑体" panose="02010609060101010101" pitchFamily="49" charset="-122"/>
                <a:ea typeface="黑体" panose="02010609060101010101" pitchFamily="49" charset="-122"/>
              </a:rPr>
              <a:t>8</a:t>
            </a:r>
            <a:r>
              <a:rPr lang="zh-CN" altLang="en-US" sz="1600" dirty="0">
                <a:solidFill>
                  <a:srgbClr val="0070C0"/>
                </a:solidFill>
                <a:latin typeface="黑体" panose="02010609060101010101" pitchFamily="49" charset="-122"/>
                <a:ea typeface="黑体" panose="02010609060101010101" pitchFamily="49" charset="-122"/>
              </a:rPr>
              <a:t>章  分类</a:t>
            </a:r>
            <a:endParaRPr lang="en-US" altLang="zh-CN" sz="1600" dirty="0">
              <a:solidFill>
                <a:srgbClr val="0070C0"/>
              </a:solidFill>
              <a:latin typeface="黑体" panose="02010609060101010101" pitchFamily="49" charset="-122"/>
              <a:ea typeface="黑体" panose="02010609060101010101" pitchFamily="49" charset="-122"/>
            </a:endParaRPr>
          </a:p>
          <a:p>
            <a:pPr>
              <a:lnSpc>
                <a:spcPts val="2400"/>
              </a:lnSpc>
            </a:pPr>
            <a:r>
              <a:rPr lang="zh-CN" altLang="en-US" sz="1600" dirty="0">
                <a:solidFill>
                  <a:srgbClr val="0070C0"/>
                </a:solidFill>
                <a:latin typeface="黑体" panose="02010609060101010101" pitchFamily="49" charset="-122"/>
                <a:ea typeface="黑体" panose="02010609060101010101" pitchFamily="49" charset="-122"/>
              </a:rPr>
              <a:t>第</a:t>
            </a:r>
            <a:r>
              <a:rPr lang="en-US" altLang="zh-CN" sz="1600" dirty="0">
                <a:solidFill>
                  <a:srgbClr val="0070C0"/>
                </a:solidFill>
                <a:latin typeface="黑体" panose="02010609060101010101" pitchFamily="49" charset="-122"/>
                <a:ea typeface="黑体" panose="02010609060101010101" pitchFamily="49" charset="-122"/>
              </a:rPr>
              <a:t>9</a:t>
            </a:r>
            <a:r>
              <a:rPr lang="zh-CN" altLang="en-US" sz="1600" dirty="0">
                <a:solidFill>
                  <a:srgbClr val="0070C0"/>
                </a:solidFill>
                <a:latin typeface="黑体" panose="02010609060101010101" pitchFamily="49" charset="-122"/>
                <a:ea typeface="黑体" panose="02010609060101010101" pitchFamily="49" charset="-122"/>
              </a:rPr>
              <a:t>章  神经网络</a:t>
            </a:r>
            <a:endParaRPr lang="en-US" altLang="zh-CN" sz="1600" dirty="0">
              <a:solidFill>
                <a:srgbClr val="0070C0"/>
              </a:solidFill>
              <a:latin typeface="黑体" panose="02010609060101010101" pitchFamily="49" charset="-122"/>
              <a:ea typeface="黑体" panose="02010609060101010101" pitchFamily="49" charset="-122"/>
            </a:endParaRPr>
          </a:p>
          <a:p>
            <a:pPr>
              <a:lnSpc>
                <a:spcPts val="2400"/>
              </a:lnSpc>
            </a:pPr>
            <a:r>
              <a:rPr lang="zh-CN" altLang="en-US" sz="1600" dirty="0">
                <a:solidFill>
                  <a:srgbClr val="0070C0"/>
                </a:solidFill>
                <a:latin typeface="黑体" panose="02010609060101010101" pitchFamily="49" charset="-122"/>
                <a:ea typeface="黑体" panose="02010609060101010101" pitchFamily="49" charset="-122"/>
              </a:rPr>
              <a:t>第</a:t>
            </a:r>
            <a:r>
              <a:rPr lang="en-US" altLang="zh-CN" sz="1600" dirty="0">
                <a:solidFill>
                  <a:srgbClr val="0070C0"/>
                </a:solidFill>
                <a:latin typeface="黑体" panose="02010609060101010101" pitchFamily="49" charset="-122"/>
                <a:ea typeface="黑体" panose="02010609060101010101" pitchFamily="49" charset="-122"/>
              </a:rPr>
              <a:t>10</a:t>
            </a:r>
            <a:r>
              <a:rPr lang="zh-CN" altLang="en-US" sz="1600" dirty="0">
                <a:solidFill>
                  <a:srgbClr val="0070C0"/>
                </a:solidFill>
                <a:latin typeface="黑体" panose="02010609060101010101" pitchFamily="49" charset="-122"/>
                <a:ea typeface="黑体" panose="02010609060101010101" pitchFamily="49" charset="-122"/>
              </a:rPr>
              <a:t>章 统计分析</a:t>
            </a:r>
            <a:endParaRPr lang="en-US" altLang="zh-CN" sz="1600" dirty="0">
              <a:solidFill>
                <a:srgbClr val="0070C0"/>
              </a:solidFill>
              <a:latin typeface="黑体" panose="02010609060101010101" pitchFamily="49" charset="-122"/>
              <a:ea typeface="黑体" panose="02010609060101010101" pitchFamily="49" charset="-122"/>
            </a:endParaRPr>
          </a:p>
          <a:p>
            <a:pPr>
              <a:lnSpc>
                <a:spcPts val="2400"/>
              </a:lnSpc>
            </a:pPr>
            <a:r>
              <a:rPr lang="zh-CN" altLang="en-US" sz="1600" dirty="0">
                <a:solidFill>
                  <a:schemeClr val="accent4"/>
                </a:solidFill>
                <a:latin typeface="黑体" panose="02010609060101010101" pitchFamily="49" charset="-122"/>
                <a:ea typeface="黑体" panose="02010609060101010101" pitchFamily="49" charset="-122"/>
              </a:rPr>
              <a:t>第</a:t>
            </a:r>
            <a:r>
              <a:rPr lang="en-US" altLang="zh-CN" sz="1600" dirty="0">
                <a:solidFill>
                  <a:schemeClr val="accent4"/>
                </a:solidFill>
                <a:latin typeface="黑体" panose="02010609060101010101" pitchFamily="49" charset="-122"/>
                <a:ea typeface="黑体" panose="02010609060101010101" pitchFamily="49" charset="-122"/>
              </a:rPr>
              <a:t>11</a:t>
            </a:r>
            <a:r>
              <a:rPr lang="zh-CN" altLang="en-US" sz="1600" dirty="0">
                <a:solidFill>
                  <a:schemeClr val="accent4"/>
                </a:solidFill>
                <a:latin typeface="黑体" panose="02010609060101010101" pitchFamily="49" charset="-122"/>
                <a:ea typeface="黑体" panose="02010609060101010101" pitchFamily="49" charset="-122"/>
              </a:rPr>
              <a:t>章 非结构化数据挖掘</a:t>
            </a:r>
            <a:endParaRPr lang="en-US" altLang="zh-CN" sz="1600" dirty="0">
              <a:solidFill>
                <a:schemeClr val="accent4"/>
              </a:solidFill>
              <a:latin typeface="黑体" panose="02010609060101010101" pitchFamily="49" charset="-122"/>
              <a:ea typeface="黑体" panose="02010609060101010101" pitchFamily="49" charset="-122"/>
            </a:endParaRPr>
          </a:p>
          <a:p>
            <a:pPr>
              <a:lnSpc>
                <a:spcPts val="2400"/>
              </a:lnSpc>
            </a:pPr>
            <a:r>
              <a:rPr lang="zh-CN" altLang="en-US" sz="1600" dirty="0">
                <a:solidFill>
                  <a:schemeClr val="accent6">
                    <a:lumMod val="75000"/>
                  </a:schemeClr>
                </a:solidFill>
                <a:latin typeface="黑体" panose="02010609060101010101" pitchFamily="49" charset="-122"/>
                <a:ea typeface="黑体" panose="02010609060101010101" pitchFamily="49" charset="-122"/>
              </a:rPr>
              <a:t>第</a:t>
            </a:r>
            <a:r>
              <a:rPr lang="en-US" altLang="zh-CN" sz="1600" dirty="0">
                <a:solidFill>
                  <a:schemeClr val="accent6">
                    <a:lumMod val="75000"/>
                  </a:schemeClr>
                </a:solidFill>
                <a:latin typeface="黑体" panose="02010609060101010101" pitchFamily="49" charset="-122"/>
                <a:ea typeface="黑体" panose="02010609060101010101" pitchFamily="49" charset="-122"/>
              </a:rPr>
              <a:t>12</a:t>
            </a:r>
            <a:r>
              <a:rPr lang="zh-CN" altLang="en-US" sz="1600" dirty="0">
                <a:solidFill>
                  <a:schemeClr val="accent6">
                    <a:lumMod val="75000"/>
                  </a:schemeClr>
                </a:solidFill>
                <a:latin typeface="黑体" panose="02010609060101010101" pitchFamily="49" charset="-122"/>
                <a:ea typeface="黑体" panose="02010609060101010101" pitchFamily="49" charset="-122"/>
              </a:rPr>
              <a:t>章 知识图谱</a:t>
            </a:r>
            <a:endParaRPr lang="en-US" altLang="zh-CN" sz="1600" dirty="0">
              <a:solidFill>
                <a:schemeClr val="accent6">
                  <a:lumMod val="75000"/>
                </a:schemeClr>
              </a:solidFill>
              <a:latin typeface="黑体" panose="02010609060101010101" pitchFamily="49" charset="-122"/>
              <a:ea typeface="黑体" panose="02010609060101010101" pitchFamily="49" charset="-122"/>
            </a:endParaRPr>
          </a:p>
          <a:p>
            <a:pPr>
              <a:lnSpc>
                <a:spcPts val="2400"/>
              </a:lnSpc>
            </a:pPr>
            <a:r>
              <a:rPr lang="zh-CN" altLang="en-US" sz="1600" dirty="0">
                <a:solidFill>
                  <a:srgbClr val="0000FF"/>
                </a:solidFill>
                <a:latin typeface="黑体" panose="02010609060101010101" pitchFamily="49" charset="-122"/>
                <a:ea typeface="黑体" panose="02010609060101010101" pitchFamily="49" charset="-122"/>
              </a:rPr>
              <a:t>第</a:t>
            </a:r>
            <a:r>
              <a:rPr lang="en-US" altLang="zh-CN" sz="1600" dirty="0">
                <a:solidFill>
                  <a:srgbClr val="0000FF"/>
                </a:solidFill>
                <a:latin typeface="黑体" panose="02010609060101010101" pitchFamily="49" charset="-122"/>
                <a:ea typeface="黑体" panose="02010609060101010101" pitchFamily="49" charset="-122"/>
              </a:rPr>
              <a:t>13</a:t>
            </a:r>
            <a:r>
              <a:rPr lang="zh-CN" altLang="en-US" sz="1600" dirty="0">
                <a:solidFill>
                  <a:srgbClr val="0000FF"/>
                </a:solidFill>
                <a:latin typeface="黑体" panose="02010609060101010101" pitchFamily="49" charset="-122"/>
                <a:ea typeface="黑体" panose="02010609060101010101" pitchFamily="49" charset="-122"/>
              </a:rPr>
              <a:t>章 大数据挖掘算法    </a:t>
            </a:r>
            <a:endParaRPr lang="zh-CN" altLang="en-US" sz="1600" dirty="0">
              <a:solidFill>
                <a:srgbClr val="0000FF"/>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4" y="0"/>
            <a:ext cx="8448675" cy="1981200"/>
          </a:xfrm>
          <a:prstGeom prst="rect">
            <a:avLst/>
          </a:prstGeom>
        </p:spPr>
      </p:pic>
      <p:sp>
        <p:nvSpPr>
          <p:cNvPr id="11" name="右大括号 10"/>
          <p:cNvSpPr/>
          <p:nvPr/>
        </p:nvSpPr>
        <p:spPr>
          <a:xfrm>
            <a:off x="4902056" y="2496010"/>
            <a:ext cx="216024" cy="932990"/>
          </a:xfrm>
          <a:prstGeom prst="rightBrace">
            <a:avLst>
              <a:gd name="adj1" fmla="val 29525"/>
              <a:gd name="adj2" fmla="val 5000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右大括号 11"/>
          <p:cNvSpPr/>
          <p:nvPr/>
        </p:nvSpPr>
        <p:spPr>
          <a:xfrm>
            <a:off x="4902056" y="3597971"/>
            <a:ext cx="216024" cy="1584175"/>
          </a:xfrm>
          <a:prstGeom prst="rightBrace">
            <a:avLst>
              <a:gd name="adj1" fmla="val 29525"/>
              <a:gd name="adj2" fmla="val 50000"/>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5118080" y="2783533"/>
            <a:ext cx="3954929" cy="307777"/>
          </a:xfrm>
          <a:prstGeom prst="rect">
            <a:avLst/>
          </a:prstGeom>
        </p:spPr>
        <p:txBody>
          <a:bodyPr wrap="none">
            <a:spAutoFit/>
          </a:bodyPr>
          <a:lstStyle/>
          <a:p>
            <a:r>
              <a:rPr lang="zh-CN" altLang="en-US" sz="1400" dirty="0">
                <a:solidFill>
                  <a:srgbClr val="00B050"/>
                </a:solidFill>
                <a:latin typeface="幼圆" panose="02010509060101010101" pitchFamily="49" charset="-122"/>
                <a:ea typeface="幼圆" panose="02010509060101010101" pitchFamily="49" charset="-122"/>
              </a:rPr>
              <a:t>数据仓库的基本原理和数据仓库系统的组建方法</a:t>
            </a:r>
            <a:endParaRPr lang="zh-CN" altLang="en-US" sz="1400" dirty="0">
              <a:solidFill>
                <a:srgbClr val="00B050"/>
              </a:solidFill>
              <a:latin typeface="幼圆" panose="02010509060101010101" pitchFamily="49" charset="-122"/>
              <a:ea typeface="幼圆" panose="02010509060101010101" pitchFamily="49" charset="-122"/>
            </a:endParaRPr>
          </a:p>
        </p:txBody>
      </p:sp>
      <p:sp>
        <p:nvSpPr>
          <p:cNvPr id="15" name="矩形 14"/>
          <p:cNvSpPr/>
          <p:nvPr/>
        </p:nvSpPr>
        <p:spPr>
          <a:xfrm>
            <a:off x="5119094" y="4128448"/>
            <a:ext cx="3953915" cy="523220"/>
          </a:xfrm>
          <a:prstGeom prst="rect">
            <a:avLst/>
          </a:prstGeom>
        </p:spPr>
        <p:txBody>
          <a:bodyPr wrap="square">
            <a:spAutoFit/>
          </a:bodyPr>
          <a:lstStyle/>
          <a:p>
            <a:r>
              <a:rPr lang="zh-CN" altLang="en-US" sz="1400" dirty="0">
                <a:solidFill>
                  <a:srgbClr val="00B050"/>
                </a:solidFill>
                <a:latin typeface="幼圆" panose="02010509060101010101" pitchFamily="49" charset="-122"/>
                <a:ea typeface="幼圆" panose="02010509060101010101" pitchFamily="49" charset="-122"/>
              </a:rPr>
              <a:t>流行的数据挖掘算法的主要思想、理论基础及应用实例</a:t>
            </a:r>
            <a:endParaRPr lang="zh-CN" altLang="en-US" sz="1400" dirty="0">
              <a:solidFill>
                <a:srgbClr val="00B050"/>
              </a:solidFill>
              <a:latin typeface="幼圆" panose="02010509060101010101" pitchFamily="49" charset="-122"/>
              <a:ea typeface="幼圆" panose="02010509060101010101" pitchFamily="49" charset="-122"/>
            </a:endParaRPr>
          </a:p>
        </p:txBody>
      </p:sp>
      <p:sp>
        <p:nvSpPr>
          <p:cNvPr id="18" name="矩形 17"/>
          <p:cNvSpPr/>
          <p:nvPr/>
        </p:nvSpPr>
        <p:spPr>
          <a:xfrm>
            <a:off x="-73683" y="2515543"/>
            <a:ext cx="1765362" cy="769441"/>
          </a:xfrm>
          <a:prstGeom prst="rect">
            <a:avLst/>
          </a:prstGeom>
        </p:spPr>
        <p:txBody>
          <a:bodyPr wrap="square">
            <a:spAutoFit/>
          </a:bodyPr>
          <a:lstStyle/>
          <a:p>
            <a:pPr algn="ctr"/>
            <a:endParaRPr lang="en-US" altLang="zh-CN" sz="1100" dirty="0"/>
          </a:p>
          <a:p>
            <a:pPr algn="ctr"/>
            <a:r>
              <a:rPr lang="zh-CN" altLang="en-US" sz="1100" dirty="0"/>
              <a:t>数据仓库原理</a:t>
            </a:r>
            <a:endParaRPr lang="en-US" altLang="zh-CN" sz="1100" dirty="0"/>
          </a:p>
          <a:p>
            <a:pPr algn="ctr"/>
            <a:r>
              <a:rPr lang="en-US" altLang="zh-CN" sz="1100" dirty="0"/>
              <a:t>+</a:t>
            </a:r>
            <a:br>
              <a:rPr lang="en-US" altLang="zh-CN" sz="1100" dirty="0"/>
            </a:br>
            <a:r>
              <a:rPr lang="zh-CN" altLang="en-US" sz="1100" dirty="0"/>
              <a:t>数据仓库设计和实现方法</a:t>
            </a:r>
            <a:endParaRPr lang="zh-CN" altLang="en-US" sz="1100" dirty="0"/>
          </a:p>
        </p:txBody>
      </p:sp>
      <p:sp>
        <p:nvSpPr>
          <p:cNvPr id="19" name="矩形 18"/>
          <p:cNvSpPr/>
          <p:nvPr/>
        </p:nvSpPr>
        <p:spPr>
          <a:xfrm>
            <a:off x="-76171" y="3933056"/>
            <a:ext cx="1551827" cy="769441"/>
          </a:xfrm>
          <a:prstGeom prst="rect">
            <a:avLst/>
          </a:prstGeom>
        </p:spPr>
        <p:txBody>
          <a:bodyPr wrap="square">
            <a:spAutoFit/>
          </a:bodyPr>
          <a:lstStyle/>
          <a:p>
            <a:pPr algn="ctr"/>
            <a:endParaRPr lang="en-US" altLang="zh-CN" sz="1100" dirty="0"/>
          </a:p>
          <a:p>
            <a:pPr algn="ctr"/>
            <a:r>
              <a:rPr lang="zh-CN" altLang="en-US" sz="1100" dirty="0"/>
              <a:t>数据挖掘原理</a:t>
            </a:r>
            <a:endParaRPr lang="en-US" altLang="zh-CN" sz="1100" dirty="0"/>
          </a:p>
          <a:p>
            <a:pPr algn="ctr"/>
            <a:r>
              <a:rPr lang="en-US" altLang="zh-CN" sz="1100" dirty="0"/>
              <a:t>+</a:t>
            </a:r>
            <a:endParaRPr lang="en-US" altLang="zh-CN" sz="1100" dirty="0"/>
          </a:p>
          <a:p>
            <a:pPr algn="ctr"/>
            <a:r>
              <a:rPr lang="zh-CN" altLang="en-US" sz="1100" dirty="0"/>
              <a:t>经典挖掘算法及实例</a:t>
            </a:r>
            <a:endParaRPr lang="zh-CN" altLang="en-US" sz="1100" dirty="0"/>
          </a:p>
        </p:txBody>
      </p:sp>
      <p:sp>
        <p:nvSpPr>
          <p:cNvPr id="20" name="矩形 19"/>
          <p:cNvSpPr/>
          <p:nvPr/>
        </p:nvSpPr>
        <p:spPr>
          <a:xfrm>
            <a:off x="5148064" y="5696264"/>
            <a:ext cx="3775393" cy="307777"/>
          </a:xfrm>
          <a:prstGeom prst="rect">
            <a:avLst/>
          </a:prstGeom>
        </p:spPr>
        <p:txBody>
          <a:bodyPr wrap="none">
            <a:spAutoFit/>
          </a:bodyPr>
          <a:lstStyle/>
          <a:p>
            <a:r>
              <a:rPr lang="zh-CN" altLang="en-US" sz="1400" dirty="0">
                <a:solidFill>
                  <a:srgbClr val="00B050"/>
                </a:solidFill>
                <a:latin typeface="幼圆" panose="02010509060101010101" pitchFamily="49" charset="-122"/>
                <a:ea typeface="幼圆" panose="02010509060101010101" pitchFamily="49" charset="-122"/>
              </a:rPr>
              <a:t>知识存储：破解“数据丰富</a:t>
            </a:r>
            <a:r>
              <a:rPr lang="en-US" altLang="zh-CN" sz="1400" dirty="0">
                <a:solidFill>
                  <a:srgbClr val="00B050"/>
                </a:solidFill>
                <a:latin typeface="幼圆" panose="02010509060101010101" pitchFamily="49" charset="-122"/>
                <a:ea typeface="幼圆" panose="02010509060101010101" pitchFamily="49" charset="-122"/>
              </a:rPr>
              <a:t>+</a:t>
            </a:r>
            <a:r>
              <a:rPr lang="zh-CN" altLang="en-US" sz="1400" dirty="0">
                <a:solidFill>
                  <a:srgbClr val="00B050"/>
                </a:solidFill>
                <a:latin typeface="幼圆" panose="02010509060101010101" pitchFamily="49" charset="-122"/>
                <a:ea typeface="幼圆" panose="02010509060101010101" pitchFamily="49" charset="-122"/>
              </a:rPr>
              <a:t>知识贫乏”难题 </a:t>
            </a:r>
            <a:endParaRPr lang="zh-CN" altLang="en-US" sz="1400" dirty="0">
              <a:solidFill>
                <a:srgbClr val="00B050"/>
              </a:solidFill>
              <a:latin typeface="幼圆" panose="02010509060101010101" pitchFamily="49" charset="-122"/>
              <a:ea typeface="幼圆" panose="02010509060101010101" pitchFamily="49" charset="-122"/>
            </a:endParaRPr>
          </a:p>
        </p:txBody>
      </p:sp>
      <p:sp>
        <p:nvSpPr>
          <p:cNvPr id="21" name="矩形 20"/>
          <p:cNvSpPr/>
          <p:nvPr/>
        </p:nvSpPr>
        <p:spPr>
          <a:xfrm>
            <a:off x="5155858" y="6001543"/>
            <a:ext cx="1710725" cy="307777"/>
          </a:xfrm>
          <a:prstGeom prst="rect">
            <a:avLst/>
          </a:prstGeom>
        </p:spPr>
        <p:txBody>
          <a:bodyPr wrap="none">
            <a:spAutoFit/>
          </a:bodyPr>
          <a:lstStyle/>
          <a:p>
            <a:r>
              <a:rPr lang="zh-CN" altLang="en-US" sz="1400" dirty="0">
                <a:solidFill>
                  <a:srgbClr val="00B050"/>
                </a:solidFill>
                <a:latin typeface="幼圆" panose="02010509060101010101" pitchFamily="49" charset="-122"/>
                <a:ea typeface="幼圆" panose="02010509060101010101" pitchFamily="49" charset="-122"/>
              </a:rPr>
              <a:t>海量数据挖掘问题 </a:t>
            </a:r>
            <a:endParaRPr lang="zh-CN" altLang="en-US" sz="1400" dirty="0">
              <a:solidFill>
                <a:srgbClr val="00B050"/>
              </a:solidFill>
              <a:latin typeface="幼圆" panose="02010509060101010101" pitchFamily="49" charset="-122"/>
              <a:ea typeface="幼圆" panose="02010509060101010101" pitchFamily="49" charset="-122"/>
            </a:endParaRPr>
          </a:p>
        </p:txBody>
      </p:sp>
      <p:sp>
        <p:nvSpPr>
          <p:cNvPr id="23" name="矩形 22"/>
          <p:cNvSpPr/>
          <p:nvPr/>
        </p:nvSpPr>
        <p:spPr>
          <a:xfrm>
            <a:off x="5157488" y="5373216"/>
            <a:ext cx="2069797" cy="307777"/>
          </a:xfrm>
          <a:prstGeom prst="rect">
            <a:avLst/>
          </a:prstGeom>
        </p:spPr>
        <p:txBody>
          <a:bodyPr wrap="none">
            <a:spAutoFit/>
          </a:bodyPr>
          <a:lstStyle/>
          <a:p>
            <a:r>
              <a:rPr lang="zh-CN" altLang="en-US" sz="1400" dirty="0">
                <a:solidFill>
                  <a:srgbClr val="00B050"/>
                </a:solidFill>
                <a:latin typeface="幼圆" panose="02010509060101010101" pitchFamily="49" charset="-122"/>
                <a:ea typeface="幼圆" panose="02010509060101010101" pitchFamily="49" charset="-122"/>
              </a:rPr>
              <a:t>非结构化数据挖掘问题 </a:t>
            </a:r>
            <a:endParaRPr lang="zh-CN" altLang="en-US" sz="1400" dirty="0">
              <a:solidFill>
                <a:srgbClr val="00B050"/>
              </a:solidFill>
              <a:latin typeface="幼圆" panose="02010509060101010101" pitchFamily="49" charset="-122"/>
              <a:ea typeface="幼圆" panose="02010509060101010101" pitchFamily="49" charset="-122"/>
            </a:endParaRPr>
          </a:p>
        </p:txBody>
      </p:sp>
      <p:sp>
        <p:nvSpPr>
          <p:cNvPr id="24" name="矩形 23"/>
          <p:cNvSpPr/>
          <p:nvPr/>
        </p:nvSpPr>
        <p:spPr>
          <a:xfrm>
            <a:off x="-79802" y="5349116"/>
            <a:ext cx="1627466" cy="430887"/>
          </a:xfrm>
          <a:prstGeom prst="rect">
            <a:avLst/>
          </a:prstGeom>
        </p:spPr>
        <p:txBody>
          <a:bodyPr wrap="square">
            <a:spAutoFit/>
          </a:bodyPr>
          <a:lstStyle/>
          <a:p>
            <a:endParaRPr lang="en-US" altLang="zh-CN" sz="1100" dirty="0"/>
          </a:p>
          <a:p>
            <a:pPr algn="ctr"/>
            <a:r>
              <a:rPr lang="zh-CN" altLang="en-US" sz="1100" dirty="0"/>
              <a:t>创新篇</a:t>
            </a:r>
            <a:endParaRPr lang="zh-CN" altLang="en-US" sz="1100" dirty="0"/>
          </a:p>
        </p:txBody>
      </p:sp>
      <p:cxnSp>
        <p:nvCxnSpPr>
          <p:cNvPr id="26" name="直接连接符 25"/>
          <p:cNvCxnSpPr/>
          <p:nvPr/>
        </p:nvCxnSpPr>
        <p:spPr>
          <a:xfrm>
            <a:off x="1619672" y="2060848"/>
            <a:ext cx="0" cy="4464496"/>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23528" y="369270"/>
            <a:ext cx="1991251" cy="1169551"/>
          </a:xfrm>
          <a:prstGeom prst="rect">
            <a:avLst/>
          </a:prstGeom>
        </p:spPr>
        <p:txBody>
          <a:bodyPr wrap="none">
            <a:spAutoFit/>
          </a:bodyPr>
          <a:lstStyle/>
          <a:p>
            <a:pPr algn="ctr"/>
            <a:r>
              <a:rPr lang="zh-CN" altLang="en-US" sz="2000" b="1" dirty="0">
                <a:solidFill>
                  <a:schemeClr val="tx2"/>
                </a:solidFill>
                <a:effectLst>
                  <a:outerShdw blurRad="38100" dist="38100" dir="2700000" algn="tl">
                    <a:srgbClr val="000000">
                      <a:alpha val="43137"/>
                    </a:srgbClr>
                  </a:outerShdw>
                </a:effectLst>
                <a:latin typeface="+mn-ea"/>
                <a:ea typeface="+mn-ea"/>
              </a:rPr>
              <a:t>大数据时代</a:t>
            </a:r>
            <a:endParaRPr lang="en-US" altLang="zh-CN" sz="2000" b="1" dirty="0">
              <a:solidFill>
                <a:schemeClr val="tx2"/>
              </a:solidFill>
              <a:effectLst>
                <a:outerShdw blurRad="38100" dist="38100" dir="2700000" algn="tl">
                  <a:srgbClr val="000000">
                    <a:alpha val="43137"/>
                  </a:srgbClr>
                </a:outerShdw>
              </a:effectLst>
              <a:latin typeface="+mn-ea"/>
              <a:ea typeface="+mn-ea"/>
            </a:endParaRPr>
          </a:p>
          <a:p>
            <a:pPr algn="ctr">
              <a:spcBef>
                <a:spcPts val="600"/>
              </a:spcBef>
            </a:pPr>
            <a:r>
              <a:rPr lang="zh-CN" altLang="en-US" sz="2000" b="1" dirty="0">
                <a:solidFill>
                  <a:schemeClr val="tx2"/>
                </a:solidFill>
                <a:effectLst>
                  <a:outerShdw blurRad="38100" dist="38100" dir="2700000" algn="tl">
                    <a:srgbClr val="000000">
                      <a:alpha val="43137"/>
                    </a:srgbClr>
                  </a:outerShdw>
                </a:effectLst>
                <a:latin typeface="+mn-ea"/>
                <a:ea typeface="+mn-ea"/>
              </a:rPr>
              <a:t>课程调优升级</a:t>
            </a:r>
            <a:endParaRPr lang="zh-CN" altLang="en-US" sz="2000" b="1" dirty="0">
              <a:solidFill>
                <a:schemeClr val="tx2"/>
              </a:solidFill>
              <a:effectLst>
                <a:outerShdw blurRad="38100" dist="38100" dir="2700000" algn="tl">
                  <a:srgbClr val="000000">
                    <a:alpha val="43137"/>
                  </a:srgbClr>
                </a:outerShdw>
              </a:effectLst>
              <a:latin typeface="+mn-ea"/>
              <a:ea typeface="+mn-ea"/>
            </a:endParaRPr>
          </a:p>
          <a:p>
            <a:pPr algn="ctr">
              <a:spcBef>
                <a:spcPts val="600"/>
              </a:spcBef>
            </a:pPr>
            <a:r>
              <a:rPr lang="zh-CN" altLang="en-US" sz="2000" b="1" dirty="0">
                <a:solidFill>
                  <a:schemeClr val="tx2"/>
                </a:solidFill>
                <a:effectLst>
                  <a:outerShdw blurRad="38100" dist="38100" dir="2700000" algn="tl">
                    <a:srgbClr val="000000">
                      <a:alpha val="43137"/>
                    </a:srgbClr>
                  </a:outerShdw>
                </a:effectLst>
                <a:latin typeface="+mn-ea"/>
                <a:ea typeface="+mn-ea"/>
              </a:rPr>
              <a:t>适应新工科建设</a:t>
            </a:r>
            <a:endParaRPr lang="zh-CN" altLang="en-US" sz="2000" b="1" dirty="0">
              <a:solidFill>
                <a:schemeClr val="tx2"/>
              </a:solidFill>
              <a:effectLst>
                <a:outerShdw blurRad="38100" dist="38100" dir="2700000" algn="tl">
                  <a:srgbClr val="000000">
                    <a:alpha val="43137"/>
                  </a:srgbClr>
                </a:outerShdw>
              </a:effectLst>
              <a:latin typeface="+mn-ea"/>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fld id="{77996905-FCBB-444E-A098-1D590ADDE7F0}" type="slidenum">
              <a:rPr lang="en-US" altLang="zh-CN" smtClean="0">
                <a:solidFill>
                  <a:prstClr val="black">
                    <a:tint val="75000"/>
                  </a:prstClr>
                </a:solidFill>
                <a:latin typeface="Tahoma" panose="020B0604030504040204" pitchFamily="34" charset="0"/>
                <a:ea typeface="PMingLiU" panose="02020500000000000000" pitchFamily="18" charset="-120"/>
              </a:rPr>
            </a:fld>
            <a:endParaRPr lang="en-US" altLang="zh-CN">
              <a:solidFill>
                <a:prstClr val="black">
                  <a:tint val="75000"/>
                </a:prstClr>
              </a:solidFill>
              <a:latin typeface="Tahoma" panose="020B0604030504040204" pitchFamily="34" charset="0"/>
              <a:ea typeface="PMingLiU" panose="02020500000000000000" pitchFamily="18" charset="-120"/>
            </a:endParaRPr>
          </a:p>
        </p:txBody>
      </p:sp>
      <p:sp>
        <p:nvSpPr>
          <p:cNvPr id="5" name="矩形 4"/>
          <p:cNvSpPr/>
          <p:nvPr/>
        </p:nvSpPr>
        <p:spPr>
          <a:xfrm>
            <a:off x="611560" y="2721694"/>
            <a:ext cx="7879143" cy="923330"/>
          </a:xfrm>
          <a:prstGeom prst="rect">
            <a:avLst/>
          </a:prstGeom>
          <a:noFill/>
        </p:spPr>
        <p:txBody>
          <a:bodyPr wrap="square" lIns="91440" tIns="45720" rIns="91440" bIns="45720">
            <a:spAutoFit/>
          </a:bodyP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教学大纲</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980728"/>
            <a:ext cx="8208912" cy="5585312"/>
          </a:xfrm>
          <a:prstGeom prst="rect">
            <a:avLst/>
          </a:prstGeom>
        </p:spPr>
        <p:txBody>
          <a:bodyPr wrap="square">
            <a:spAutoFit/>
          </a:bodyPr>
          <a:lstStyle/>
          <a:p>
            <a:pPr algn="just">
              <a:spcBef>
                <a:spcPts val="1200"/>
              </a:spcBef>
              <a:spcAft>
                <a:spcPts val="0"/>
              </a:spcAft>
            </a:pPr>
            <a:r>
              <a:rPr lang="zh-CN" altLang="zh-CN" b="1" kern="100" dirty="0">
                <a:effectLst>
                  <a:outerShdw blurRad="38100" dist="38100" dir="2700000" algn="tl">
                    <a:srgbClr val="000000">
                      <a:alpha val="43137"/>
                    </a:srgbClr>
                  </a:outerShdw>
                </a:effectLst>
                <a:latin typeface="Calibri" panose="020F0502020204030204" pitchFamily="34" charset="0"/>
                <a:cs typeface="宋体" panose="02010600030101010101" pitchFamily="2" charset="-122"/>
              </a:rPr>
              <a:t>一、课程说明</a:t>
            </a:r>
            <a:endParaRPr lang="zh-CN" altLang="zh-CN" sz="1400" b="1" kern="100" dirty="0">
              <a:effectLst>
                <a:outerShdw blurRad="38100" dist="38100" dir="2700000" algn="tl">
                  <a:srgbClr val="000000">
                    <a:alpha val="43137"/>
                  </a:srgbClr>
                </a:outerShdw>
              </a:effectLst>
              <a:latin typeface="Calibri" panose="020F0502020204030204" pitchFamily="34" charset="0"/>
            </a:endParaRPr>
          </a:p>
          <a:p>
            <a:pPr indent="266700" algn="just">
              <a:lnSpc>
                <a:spcPct val="150000"/>
              </a:lnSpc>
              <a:spcBef>
                <a:spcPts val="600"/>
              </a:spcBef>
              <a:spcAft>
                <a:spcPts val="0"/>
              </a:spcAft>
            </a:pPr>
            <a:r>
              <a:rPr lang="zh-CN" altLang="zh-CN" sz="1200" b="1" kern="100" dirty="0">
                <a:solidFill>
                  <a:srgbClr val="0000CC"/>
                </a:solidFill>
                <a:latin typeface="Calibri" panose="020F0502020204030204" pitchFamily="34" charset="0"/>
                <a:cs typeface="宋体" panose="02010600030101010101" pitchFamily="2" charset="-122"/>
              </a:rPr>
              <a:t>课程编号：</a:t>
            </a:r>
            <a:endParaRPr lang="zh-CN" altLang="zh-CN" sz="1200" b="1" kern="100" dirty="0">
              <a:solidFill>
                <a:srgbClr val="0000CC"/>
              </a:solidFill>
              <a:latin typeface="Calibri" panose="020F0502020204030204" pitchFamily="34" charset="0"/>
            </a:endParaRPr>
          </a:p>
          <a:p>
            <a:pPr indent="266700" algn="just">
              <a:lnSpc>
                <a:spcPct val="150000"/>
              </a:lnSpc>
              <a:spcBef>
                <a:spcPts val="600"/>
              </a:spcBef>
              <a:spcAft>
                <a:spcPts val="0"/>
              </a:spcAft>
            </a:pPr>
            <a:r>
              <a:rPr lang="zh-CN" altLang="zh-CN" sz="1200" b="1" kern="100" dirty="0">
                <a:solidFill>
                  <a:srgbClr val="0000FF"/>
                </a:solidFill>
                <a:latin typeface="Calibri" panose="020F0502020204030204" pitchFamily="34" charset="0"/>
                <a:cs typeface="宋体" panose="02010600030101010101" pitchFamily="2" charset="-122"/>
              </a:rPr>
              <a:t>课程名称：</a:t>
            </a:r>
            <a:r>
              <a:rPr lang="zh-CN" altLang="zh-CN" sz="1200" kern="100" dirty="0">
                <a:latin typeface="Calibri" panose="020F0502020204030204" pitchFamily="34" charset="0"/>
                <a:cs typeface="宋体" panose="02010600030101010101" pitchFamily="2" charset="-122"/>
              </a:rPr>
              <a:t>数据仓库与数据挖掘</a:t>
            </a:r>
            <a:r>
              <a:rPr lang="en-US" altLang="zh-CN" sz="1200" kern="100" dirty="0">
                <a:latin typeface="Calibri" panose="020F0502020204030204" pitchFamily="34" charset="0"/>
                <a:cs typeface="宋体" panose="02010600030101010101" pitchFamily="2" charset="-122"/>
              </a:rPr>
              <a:t> / Data Warehouse and Data Mining</a:t>
            </a:r>
            <a:endParaRPr lang="zh-CN" altLang="zh-CN" sz="1200" kern="100" dirty="0">
              <a:latin typeface="Calibri" panose="020F0502020204030204" pitchFamily="34" charset="0"/>
            </a:endParaRPr>
          </a:p>
          <a:p>
            <a:pPr indent="266700" algn="just">
              <a:lnSpc>
                <a:spcPct val="150000"/>
              </a:lnSpc>
              <a:spcBef>
                <a:spcPts val="600"/>
              </a:spcBef>
              <a:spcAft>
                <a:spcPts val="0"/>
              </a:spcAft>
            </a:pPr>
            <a:r>
              <a:rPr lang="zh-CN" altLang="zh-CN" sz="1200" b="1" kern="100" dirty="0">
                <a:solidFill>
                  <a:srgbClr val="0000FF"/>
                </a:solidFill>
                <a:latin typeface="Calibri" panose="020F0502020204030204" pitchFamily="34" charset="0"/>
                <a:cs typeface="宋体" panose="02010600030101010101" pitchFamily="2" charset="-122"/>
              </a:rPr>
              <a:t>课程类别：</a:t>
            </a:r>
            <a:r>
              <a:rPr lang="zh-CN" altLang="zh-CN" sz="1200" kern="100" dirty="0">
                <a:latin typeface="Calibri" panose="020F0502020204030204" pitchFamily="34" charset="0"/>
                <a:cs typeface="宋体" panose="02010600030101010101" pitchFamily="2" charset="-122"/>
              </a:rPr>
              <a:t>专业课</a:t>
            </a:r>
            <a:endParaRPr lang="zh-CN" altLang="zh-CN" sz="1200" kern="100" dirty="0">
              <a:latin typeface="Calibri" panose="020F0502020204030204" pitchFamily="34" charset="0"/>
            </a:endParaRPr>
          </a:p>
          <a:p>
            <a:pPr indent="266700" algn="just">
              <a:lnSpc>
                <a:spcPct val="150000"/>
              </a:lnSpc>
              <a:spcBef>
                <a:spcPts val="600"/>
              </a:spcBef>
              <a:spcAft>
                <a:spcPts val="0"/>
              </a:spcAft>
            </a:pPr>
            <a:r>
              <a:rPr lang="zh-CN" altLang="zh-CN" sz="1200" b="1" kern="100" dirty="0">
                <a:solidFill>
                  <a:srgbClr val="0000FF"/>
                </a:solidFill>
                <a:latin typeface="Calibri" panose="020F0502020204030204" pitchFamily="34" charset="0"/>
                <a:cs typeface="宋体" panose="02010600030101010101" pitchFamily="2" charset="-122"/>
              </a:rPr>
              <a:t>学时</a:t>
            </a:r>
            <a:r>
              <a:rPr lang="en-US" altLang="zh-CN" sz="1200" b="1" kern="100" dirty="0">
                <a:solidFill>
                  <a:srgbClr val="0000FF"/>
                </a:solidFill>
                <a:latin typeface="Calibri" panose="020F0502020204030204" pitchFamily="34" charset="0"/>
                <a:cs typeface="宋体" panose="02010600030101010101" pitchFamily="2" charset="-122"/>
              </a:rPr>
              <a:t>/</a:t>
            </a:r>
            <a:r>
              <a:rPr lang="zh-CN" altLang="zh-CN" sz="1200" b="1" kern="100" dirty="0">
                <a:solidFill>
                  <a:srgbClr val="0000FF"/>
                </a:solidFill>
                <a:latin typeface="Calibri" panose="020F0502020204030204" pitchFamily="34" charset="0"/>
                <a:cs typeface="宋体" panose="02010600030101010101" pitchFamily="2" charset="-122"/>
              </a:rPr>
              <a:t>学分：</a:t>
            </a:r>
            <a:r>
              <a:rPr lang="en-US" altLang="zh-CN" sz="1200" kern="100" dirty="0">
                <a:latin typeface="Calibri" panose="020F0502020204030204" pitchFamily="34" charset="0"/>
                <a:cs typeface="宋体" panose="02010600030101010101" pitchFamily="2" charset="-122"/>
              </a:rPr>
              <a:t>48/3</a:t>
            </a:r>
            <a:endParaRPr lang="zh-CN" altLang="zh-CN" sz="1200" kern="100" dirty="0">
              <a:latin typeface="Calibri" panose="020F0502020204030204" pitchFamily="34" charset="0"/>
            </a:endParaRPr>
          </a:p>
          <a:p>
            <a:pPr indent="266700" algn="just">
              <a:lnSpc>
                <a:spcPct val="150000"/>
              </a:lnSpc>
              <a:spcBef>
                <a:spcPts val="600"/>
              </a:spcBef>
              <a:spcAft>
                <a:spcPts val="0"/>
              </a:spcAft>
            </a:pPr>
            <a:r>
              <a:rPr lang="zh-CN" altLang="zh-CN" sz="1200" b="1" kern="100" dirty="0">
                <a:solidFill>
                  <a:srgbClr val="0000FF"/>
                </a:solidFill>
                <a:latin typeface="Calibri" panose="020F0502020204030204" pitchFamily="34" charset="0"/>
                <a:cs typeface="宋体" panose="02010600030101010101" pitchFamily="2" charset="-122"/>
              </a:rPr>
              <a:t>先修课程：</a:t>
            </a:r>
            <a:r>
              <a:rPr lang="zh-CN" altLang="zh-CN" sz="1200" kern="100" dirty="0">
                <a:latin typeface="Calibri" panose="020F0502020204030204" pitchFamily="34" charset="0"/>
                <a:cs typeface="宋体" panose="02010600030101010101" pitchFamily="2" charset="-122"/>
              </a:rPr>
              <a:t>数据库原理、概率论与数理统计、数据结构</a:t>
            </a:r>
            <a:endParaRPr lang="zh-CN" altLang="zh-CN" sz="1200" kern="100" dirty="0">
              <a:latin typeface="Calibri" panose="020F0502020204030204" pitchFamily="34" charset="0"/>
            </a:endParaRPr>
          </a:p>
          <a:p>
            <a:pPr indent="266700" algn="just">
              <a:lnSpc>
                <a:spcPct val="150000"/>
              </a:lnSpc>
              <a:spcBef>
                <a:spcPts val="600"/>
              </a:spcBef>
              <a:spcAft>
                <a:spcPts val="0"/>
              </a:spcAft>
            </a:pPr>
            <a:r>
              <a:rPr lang="zh-CN" altLang="zh-CN" sz="1200" b="1" kern="100" dirty="0">
                <a:solidFill>
                  <a:srgbClr val="0000FF"/>
                </a:solidFill>
                <a:latin typeface="Calibri" panose="020F0502020204030204" pitchFamily="34" charset="0"/>
                <a:cs typeface="宋体" panose="02010600030101010101" pitchFamily="2" charset="-122"/>
              </a:rPr>
              <a:t>适用专业：</a:t>
            </a:r>
            <a:r>
              <a:rPr lang="zh-CN" altLang="zh-CN" sz="1200" kern="100" dirty="0">
                <a:latin typeface="Calibri" panose="020F0502020204030204" pitchFamily="34" charset="0"/>
                <a:cs typeface="宋体" panose="02010600030101010101" pitchFamily="2" charset="-122"/>
              </a:rPr>
              <a:t>计算机科学与技术、大数据专业</a:t>
            </a:r>
            <a:endParaRPr lang="zh-CN" altLang="zh-CN" sz="1200" kern="100" dirty="0">
              <a:latin typeface="Calibri" panose="020F0502020204030204" pitchFamily="34" charset="0"/>
            </a:endParaRPr>
          </a:p>
          <a:p>
            <a:pPr indent="266700" algn="just">
              <a:lnSpc>
                <a:spcPct val="150000"/>
              </a:lnSpc>
              <a:spcBef>
                <a:spcPts val="600"/>
              </a:spcBef>
              <a:spcAft>
                <a:spcPts val="0"/>
              </a:spcAft>
            </a:pPr>
            <a:r>
              <a:rPr lang="zh-CN" altLang="zh-CN" sz="1200" b="1" kern="100" dirty="0">
                <a:solidFill>
                  <a:srgbClr val="0000FF"/>
                </a:solidFill>
                <a:latin typeface="Calibri" panose="020F0502020204030204" pitchFamily="34" charset="0"/>
                <a:cs typeface="宋体" panose="02010600030101010101" pitchFamily="2" charset="-122"/>
              </a:rPr>
              <a:t>教材、教学参考书：</a:t>
            </a:r>
            <a:endParaRPr lang="zh-CN" altLang="zh-CN" sz="1200" b="1" kern="100" dirty="0">
              <a:solidFill>
                <a:srgbClr val="0000FF"/>
              </a:solidFill>
              <a:latin typeface="Calibri" panose="020F0502020204030204" pitchFamily="34" charset="0"/>
            </a:endParaRPr>
          </a:p>
          <a:p>
            <a:pPr indent="533400" algn="just">
              <a:lnSpc>
                <a:spcPct val="150000"/>
              </a:lnSpc>
              <a:spcAft>
                <a:spcPts val="0"/>
              </a:spcAft>
            </a:pPr>
            <a:r>
              <a:rPr lang="en-US" altLang="zh-CN" sz="1200" kern="100" dirty="0">
                <a:latin typeface="宋体" panose="02010600030101010101" pitchFamily="2" charset="-122"/>
                <a:cs typeface="宋体" panose="02010600030101010101" pitchFamily="2" charset="-122"/>
              </a:rPr>
              <a:t> </a:t>
            </a:r>
            <a:r>
              <a:rPr lang="en-US" altLang="zh-CN" sz="1200" kern="100" dirty="0">
                <a:solidFill>
                  <a:srgbClr val="FF0000"/>
                </a:solidFill>
                <a:latin typeface="宋体" panose="02010600030101010101" pitchFamily="2" charset="-122"/>
                <a:cs typeface="宋体" panose="02010600030101010101" pitchFamily="2" charset="-122"/>
              </a:rPr>
              <a:t>1.</a:t>
            </a:r>
            <a:r>
              <a:rPr lang="zh-CN" altLang="en-US" sz="1200" kern="100" dirty="0">
                <a:solidFill>
                  <a:srgbClr val="FF0000"/>
                </a:solidFill>
                <a:latin typeface="宋体" panose="02010600030101010101" pitchFamily="2" charset="-122"/>
                <a:cs typeface="宋体" panose="02010600030101010101" pitchFamily="2" charset="-122"/>
              </a:rPr>
              <a:t>龙军等主编</a:t>
            </a:r>
            <a:r>
              <a:rPr lang="en-US" altLang="zh-CN" sz="1200" kern="100" dirty="0">
                <a:solidFill>
                  <a:srgbClr val="FF0000"/>
                </a:solidFill>
                <a:latin typeface="宋体" panose="02010600030101010101" pitchFamily="2" charset="-122"/>
                <a:cs typeface="宋体" panose="02010600030101010101" pitchFamily="2" charset="-122"/>
              </a:rPr>
              <a:t>.</a:t>
            </a:r>
            <a:r>
              <a:rPr lang="zh-CN" altLang="en-US" sz="1200" kern="100" dirty="0">
                <a:solidFill>
                  <a:srgbClr val="FF0000"/>
                </a:solidFill>
                <a:latin typeface="宋体" panose="02010600030101010101" pitchFamily="2" charset="-122"/>
                <a:cs typeface="宋体" panose="02010600030101010101" pitchFamily="2" charset="-122"/>
              </a:rPr>
              <a:t>数据仓库与数据挖掘</a:t>
            </a:r>
            <a:r>
              <a:rPr lang="en-US" altLang="zh-CN" sz="1200" kern="100" dirty="0">
                <a:solidFill>
                  <a:srgbClr val="FF0000"/>
                </a:solidFill>
                <a:latin typeface="宋体" panose="02010600030101010101" pitchFamily="2" charset="-122"/>
                <a:cs typeface="宋体" panose="02010600030101010101" pitchFamily="2" charset="-122"/>
              </a:rPr>
              <a:t>.</a:t>
            </a:r>
            <a:r>
              <a:rPr lang="zh-CN" altLang="en-US" sz="1200" kern="100" dirty="0">
                <a:solidFill>
                  <a:srgbClr val="FF0000"/>
                </a:solidFill>
                <a:latin typeface="宋体" panose="02010600030101010101" pitchFamily="2" charset="-122"/>
                <a:cs typeface="宋体" panose="02010600030101010101" pitchFamily="2" charset="-122"/>
              </a:rPr>
              <a:t>长沙：中南大学出版社</a:t>
            </a:r>
            <a:r>
              <a:rPr lang="en-US" altLang="zh-CN" sz="1200" kern="100" dirty="0">
                <a:solidFill>
                  <a:srgbClr val="FF0000"/>
                </a:solidFill>
                <a:latin typeface="宋体" panose="02010600030101010101" pitchFamily="2" charset="-122"/>
                <a:cs typeface="宋体" panose="02010600030101010101" pitchFamily="2" charset="-122"/>
              </a:rPr>
              <a:t>.2018</a:t>
            </a:r>
            <a:r>
              <a:rPr lang="zh-CN" altLang="en-US" sz="1200" kern="100" dirty="0">
                <a:solidFill>
                  <a:srgbClr val="FF0000"/>
                </a:solidFill>
                <a:latin typeface="宋体" panose="02010600030101010101" pitchFamily="2" charset="-122"/>
                <a:cs typeface="宋体" panose="02010600030101010101" pitchFamily="2" charset="-122"/>
              </a:rPr>
              <a:t>年</a:t>
            </a:r>
            <a:endParaRPr lang="en-US" altLang="zh-CN" sz="1200" kern="100" dirty="0">
              <a:solidFill>
                <a:srgbClr val="FF0000"/>
              </a:solidFill>
              <a:latin typeface="宋体" panose="02010600030101010101" pitchFamily="2" charset="-122"/>
              <a:cs typeface="宋体" panose="02010600030101010101" pitchFamily="2" charset="-122"/>
            </a:endParaRPr>
          </a:p>
          <a:p>
            <a:pPr indent="533400" algn="just">
              <a:lnSpc>
                <a:spcPct val="150000"/>
              </a:lnSpc>
              <a:spcAft>
                <a:spcPts val="0"/>
              </a:spcAft>
            </a:pPr>
            <a:r>
              <a:rPr lang="en-US" altLang="zh-CN" sz="1200" kern="100" dirty="0">
                <a:latin typeface="宋体" panose="02010600030101010101" pitchFamily="2" charset="-122"/>
                <a:cs typeface="宋体" panose="02010600030101010101" pitchFamily="2" charset="-122"/>
              </a:rPr>
              <a:t> 2.</a:t>
            </a:r>
            <a:r>
              <a:rPr lang="zh-CN" altLang="zh-CN" sz="1200" kern="100" dirty="0">
                <a:latin typeface="Calibri" panose="020F0502020204030204" pitchFamily="34" charset="0"/>
                <a:cs typeface="宋体" panose="02010600030101010101" pitchFamily="2" charset="-122"/>
              </a:rPr>
              <a:t>周英等主编</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大数据挖掘系统方法与实例分析</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北京：机械工业出版社</a:t>
            </a:r>
            <a:r>
              <a:rPr lang="en-US" altLang="zh-CN" sz="1200" kern="100" dirty="0">
                <a:latin typeface="Calibri" panose="020F0502020204030204" pitchFamily="34" charset="0"/>
                <a:cs typeface="宋体" panose="02010600030101010101" pitchFamily="2" charset="-122"/>
              </a:rPr>
              <a:t>.2016</a:t>
            </a:r>
            <a:r>
              <a:rPr lang="zh-CN" altLang="zh-CN" sz="1200" kern="100" dirty="0">
                <a:latin typeface="Calibri" panose="020F0502020204030204" pitchFamily="34" charset="0"/>
                <a:cs typeface="宋体" panose="02010600030101010101" pitchFamily="2" charset="-122"/>
              </a:rPr>
              <a:t>年</a:t>
            </a:r>
            <a:endParaRPr lang="zh-CN" altLang="zh-CN" sz="1200" kern="100" dirty="0">
              <a:latin typeface="Calibri" panose="020F0502020204030204" pitchFamily="34" charset="0"/>
            </a:endParaRPr>
          </a:p>
          <a:p>
            <a:pPr indent="266700" algn="just">
              <a:lnSpc>
                <a:spcPct val="150000"/>
              </a:lnSpc>
              <a:spcAft>
                <a:spcPts val="0"/>
              </a:spcAft>
            </a:pPr>
            <a:r>
              <a:rPr lang="en-US" altLang="zh-CN" sz="1200" kern="100" dirty="0">
                <a:latin typeface="宋体" panose="02010600030101010101" pitchFamily="2" charset="-122"/>
                <a:cs typeface="宋体" panose="02010600030101010101" pitchFamily="2" charset="-122"/>
              </a:rPr>
              <a:t>    3.William </a:t>
            </a:r>
            <a:r>
              <a:rPr lang="en-US" altLang="zh-CN" sz="1200" kern="100" dirty="0" err="1">
                <a:latin typeface="宋体" panose="02010600030101010101" pitchFamily="2" charset="-122"/>
                <a:cs typeface="宋体" panose="02010600030101010101" pitchFamily="2" charset="-122"/>
              </a:rPr>
              <a:t>H.Inmon</a:t>
            </a:r>
            <a:r>
              <a:rPr lang="zh-CN" altLang="zh-CN" sz="1200" kern="100" dirty="0">
                <a:latin typeface="Calibri" panose="020F0502020204030204" pitchFamily="34" charset="0"/>
                <a:cs typeface="宋体" panose="02010600030101010101" pitchFamily="2" charset="-122"/>
              </a:rPr>
              <a:t>主编，王志海等译</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数据仓库</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北京：机械工业版社</a:t>
            </a:r>
            <a:r>
              <a:rPr lang="en-US" altLang="zh-CN" sz="1200" kern="100" dirty="0">
                <a:latin typeface="Calibri" panose="020F0502020204030204" pitchFamily="34" charset="0"/>
                <a:cs typeface="宋体" panose="02010600030101010101" pitchFamily="2" charset="-122"/>
              </a:rPr>
              <a:t>.2015</a:t>
            </a:r>
            <a:r>
              <a:rPr lang="zh-CN" altLang="zh-CN" sz="1200" kern="100" dirty="0">
                <a:latin typeface="Calibri" panose="020F0502020204030204" pitchFamily="34" charset="0"/>
                <a:cs typeface="宋体" panose="02010600030101010101" pitchFamily="2" charset="-122"/>
              </a:rPr>
              <a:t>年</a:t>
            </a:r>
            <a:endParaRPr lang="zh-CN" altLang="zh-CN" sz="1200" kern="100" dirty="0">
              <a:latin typeface="Calibri" panose="020F0502020204030204" pitchFamily="34" charset="0"/>
            </a:endParaRPr>
          </a:p>
          <a:p>
            <a:pPr indent="266700" algn="just">
              <a:lnSpc>
                <a:spcPct val="150000"/>
              </a:lnSpc>
              <a:spcAft>
                <a:spcPts val="0"/>
              </a:spcAft>
            </a:pPr>
            <a:r>
              <a:rPr lang="en-US" altLang="zh-CN" sz="1200" kern="100" dirty="0">
                <a:latin typeface="宋体" panose="02010600030101010101" pitchFamily="2" charset="-122"/>
                <a:cs typeface="宋体" panose="02010600030101010101" pitchFamily="2" charset="-122"/>
              </a:rPr>
              <a:t>    4.</a:t>
            </a:r>
            <a:r>
              <a:rPr lang="zh-CN" altLang="zh-CN" sz="1200" kern="100" dirty="0">
                <a:latin typeface="Calibri" panose="020F0502020204030204" pitchFamily="34" charset="0"/>
                <a:cs typeface="宋体" panose="02010600030101010101" pitchFamily="2" charset="-122"/>
              </a:rPr>
              <a:t>陈文伟主编</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数据仓库与数据挖掘</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北京：机械工业出版社</a:t>
            </a:r>
            <a:r>
              <a:rPr lang="en-US" altLang="zh-CN" sz="1200" kern="100" dirty="0">
                <a:latin typeface="Calibri" panose="020F0502020204030204" pitchFamily="34" charset="0"/>
                <a:cs typeface="宋体" panose="02010600030101010101" pitchFamily="2" charset="-122"/>
              </a:rPr>
              <a:t>.2011</a:t>
            </a:r>
            <a:r>
              <a:rPr lang="zh-CN" altLang="zh-CN" sz="1200" kern="100" dirty="0">
                <a:latin typeface="Calibri" panose="020F0502020204030204" pitchFamily="34" charset="0"/>
                <a:cs typeface="宋体" panose="02010600030101010101" pitchFamily="2" charset="-122"/>
              </a:rPr>
              <a:t>年</a:t>
            </a:r>
            <a:endParaRPr lang="zh-CN" altLang="zh-CN" sz="1200" kern="100" dirty="0">
              <a:latin typeface="Calibri" panose="020F0502020204030204" pitchFamily="34" charset="0"/>
            </a:endParaRPr>
          </a:p>
          <a:p>
            <a:pPr indent="266700" algn="just">
              <a:lnSpc>
                <a:spcPct val="150000"/>
              </a:lnSpc>
              <a:spcAft>
                <a:spcPts val="0"/>
              </a:spcAft>
            </a:pPr>
            <a:r>
              <a:rPr lang="en-US" altLang="zh-CN" sz="1200" kern="100" dirty="0">
                <a:latin typeface="宋体" panose="02010600030101010101" pitchFamily="2" charset="-122"/>
                <a:cs typeface="宋体" panose="02010600030101010101" pitchFamily="2" charset="-122"/>
              </a:rPr>
              <a:t>    5.Jiawei Han</a:t>
            </a:r>
            <a:r>
              <a:rPr lang="zh-CN" altLang="zh-CN" sz="1200" kern="100" dirty="0">
                <a:latin typeface="Calibri" panose="020F0502020204030204" pitchFamily="34" charset="0"/>
                <a:cs typeface="宋体" panose="02010600030101010101" pitchFamily="2" charset="-122"/>
              </a:rPr>
              <a:t>等主编</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数据挖掘概念与技术</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北京：机械工业出版社</a:t>
            </a:r>
            <a:r>
              <a:rPr lang="en-US" altLang="zh-CN" sz="1200" kern="100" dirty="0">
                <a:latin typeface="Calibri" panose="020F0502020204030204" pitchFamily="34" charset="0"/>
                <a:cs typeface="宋体" panose="02010600030101010101" pitchFamily="2" charset="-122"/>
              </a:rPr>
              <a:t>.2012</a:t>
            </a:r>
            <a:r>
              <a:rPr lang="zh-CN" altLang="zh-CN" sz="1200" kern="100" dirty="0">
                <a:latin typeface="Calibri" panose="020F0502020204030204" pitchFamily="34" charset="0"/>
                <a:cs typeface="宋体" panose="02010600030101010101" pitchFamily="2" charset="-122"/>
              </a:rPr>
              <a:t>年</a:t>
            </a:r>
            <a:endParaRPr lang="zh-CN" altLang="zh-CN" sz="1200" kern="100" dirty="0">
              <a:latin typeface="Calibri" panose="020F0502020204030204" pitchFamily="34" charset="0"/>
            </a:endParaRPr>
          </a:p>
          <a:p>
            <a:pPr indent="266700" algn="just">
              <a:lnSpc>
                <a:spcPct val="150000"/>
              </a:lnSpc>
              <a:spcAft>
                <a:spcPts val="0"/>
              </a:spcAft>
            </a:pPr>
            <a:r>
              <a:rPr lang="en-US" altLang="zh-CN" sz="1200" kern="100" dirty="0">
                <a:latin typeface="宋体" panose="02010600030101010101" pitchFamily="2" charset="-122"/>
                <a:cs typeface="宋体" panose="02010600030101010101" pitchFamily="2" charset="-122"/>
              </a:rPr>
              <a:t>    6.</a:t>
            </a:r>
            <a:r>
              <a:rPr lang="zh-CN" altLang="zh-CN" sz="1200" kern="100" dirty="0">
                <a:latin typeface="Calibri" panose="020F0502020204030204" pitchFamily="34" charset="0"/>
                <a:cs typeface="宋体" panose="02010600030101010101" pitchFamily="2" charset="-122"/>
              </a:rPr>
              <a:t>康晓东主编</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基于数据仓库的数据挖掘技术</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北京：机械工业出版社</a:t>
            </a:r>
            <a:r>
              <a:rPr lang="en-US" altLang="zh-CN" sz="1200" kern="100" dirty="0">
                <a:latin typeface="Calibri" panose="020F0502020204030204" pitchFamily="34" charset="0"/>
                <a:cs typeface="宋体" panose="02010600030101010101" pitchFamily="2" charset="-122"/>
              </a:rPr>
              <a:t>.2005</a:t>
            </a:r>
            <a:r>
              <a:rPr lang="zh-CN" altLang="zh-CN" sz="1200" kern="100" dirty="0">
                <a:latin typeface="Calibri" panose="020F0502020204030204" pitchFamily="34" charset="0"/>
                <a:cs typeface="宋体" panose="02010600030101010101" pitchFamily="2" charset="-122"/>
              </a:rPr>
              <a:t>年</a:t>
            </a:r>
            <a:endParaRPr lang="zh-CN" altLang="zh-CN" sz="1200" kern="100" dirty="0">
              <a:latin typeface="Calibri" panose="020F0502020204030204" pitchFamily="34" charset="0"/>
            </a:endParaRPr>
          </a:p>
          <a:p>
            <a:pPr indent="266700" algn="just">
              <a:lnSpc>
                <a:spcPct val="150000"/>
              </a:lnSpc>
              <a:spcAft>
                <a:spcPts val="0"/>
              </a:spcAft>
            </a:pPr>
            <a:r>
              <a:rPr lang="en-US" altLang="zh-CN" sz="1200" kern="100" dirty="0">
                <a:latin typeface="宋体" panose="02010600030101010101" pitchFamily="2" charset="-122"/>
                <a:cs typeface="宋体" panose="02010600030101010101" pitchFamily="2" charset="-122"/>
              </a:rPr>
              <a:t>    7.</a:t>
            </a:r>
            <a:r>
              <a:rPr lang="zh-CN" altLang="zh-CN" sz="1200" kern="100" dirty="0">
                <a:latin typeface="Calibri" panose="020F0502020204030204" pitchFamily="34" charset="0"/>
                <a:cs typeface="宋体" panose="02010600030101010101" pitchFamily="2" charset="-122"/>
              </a:rPr>
              <a:t>陈志泊主编</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数据仓库与数据挖掘</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北京：清华大学出版社</a:t>
            </a:r>
            <a:r>
              <a:rPr lang="en-US" altLang="zh-CN" sz="1200" kern="100" dirty="0">
                <a:latin typeface="Calibri" panose="020F0502020204030204" pitchFamily="34" charset="0"/>
                <a:cs typeface="宋体" panose="02010600030101010101" pitchFamily="2" charset="-122"/>
              </a:rPr>
              <a:t>.2009</a:t>
            </a:r>
            <a:r>
              <a:rPr lang="zh-CN" altLang="zh-CN" sz="1200" kern="100" dirty="0">
                <a:latin typeface="Calibri" panose="020F0502020204030204" pitchFamily="34" charset="0"/>
                <a:cs typeface="宋体" panose="02010600030101010101" pitchFamily="2" charset="-122"/>
              </a:rPr>
              <a:t>年</a:t>
            </a:r>
            <a:endParaRPr lang="zh-CN" altLang="zh-CN" sz="1200" kern="100" dirty="0">
              <a:latin typeface="Calibri" panose="020F0502020204030204" pitchFamily="34" charset="0"/>
            </a:endParaRPr>
          </a:p>
          <a:p>
            <a:pPr indent="266700" algn="just">
              <a:lnSpc>
                <a:spcPct val="150000"/>
              </a:lnSpc>
              <a:spcAft>
                <a:spcPts val="0"/>
              </a:spcAft>
            </a:pPr>
            <a:r>
              <a:rPr lang="en-US" altLang="zh-CN" sz="1200" kern="100" dirty="0">
                <a:latin typeface="宋体" panose="02010600030101010101" pitchFamily="2" charset="-122"/>
                <a:cs typeface="宋体" panose="02010600030101010101" pitchFamily="2" charset="-122"/>
              </a:rPr>
              <a:t>    8.</a:t>
            </a:r>
            <a:r>
              <a:rPr lang="zh-CN" altLang="zh-CN" sz="1200" kern="100" dirty="0">
                <a:latin typeface="Calibri" panose="020F0502020204030204" pitchFamily="34" charset="0"/>
                <a:cs typeface="宋体" panose="02010600030101010101" pitchFamily="2" charset="-122"/>
              </a:rPr>
              <a:t>熊赟等主编</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大数据挖掘</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上海：上海科学技术出版社</a:t>
            </a:r>
            <a:r>
              <a:rPr lang="en-US" altLang="zh-CN" sz="1200" kern="100" dirty="0">
                <a:latin typeface="Calibri" panose="020F0502020204030204" pitchFamily="34" charset="0"/>
                <a:cs typeface="宋体" panose="02010600030101010101" pitchFamily="2" charset="-122"/>
              </a:rPr>
              <a:t>.2016</a:t>
            </a:r>
            <a:r>
              <a:rPr lang="zh-CN" altLang="zh-CN" sz="1200" kern="100" dirty="0">
                <a:latin typeface="Calibri" panose="020F0502020204030204" pitchFamily="34" charset="0"/>
                <a:cs typeface="宋体" panose="02010600030101010101" pitchFamily="2" charset="-122"/>
              </a:rPr>
              <a:t>年</a:t>
            </a:r>
            <a:endParaRPr lang="zh-CN" altLang="zh-CN" sz="1200" kern="100" dirty="0">
              <a:latin typeface="Calibri" panose="020F0502020204030204" pitchFamily="34" charset="0"/>
            </a:endParaRPr>
          </a:p>
          <a:p>
            <a:pPr indent="266700" algn="just">
              <a:lnSpc>
                <a:spcPct val="150000"/>
              </a:lnSpc>
              <a:spcAft>
                <a:spcPts val="0"/>
              </a:spcAft>
            </a:pPr>
            <a:r>
              <a:rPr lang="en-US" altLang="zh-CN" sz="1200" kern="100" dirty="0">
                <a:latin typeface="宋体" panose="02010600030101010101" pitchFamily="2" charset="-122"/>
                <a:cs typeface="宋体" panose="02010600030101010101" pitchFamily="2" charset="-122"/>
              </a:rPr>
              <a:t>    9.</a:t>
            </a:r>
            <a:r>
              <a:rPr lang="zh-CN" altLang="zh-CN" sz="1200" kern="100" dirty="0">
                <a:latin typeface="Calibri" panose="020F0502020204030204" pitchFamily="34" charset="0"/>
                <a:cs typeface="宋体" panose="02010600030101010101" pitchFamily="2" charset="-122"/>
              </a:rPr>
              <a:t>袁汉宁等主编</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数据仓库与数据挖掘</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北京：人民邮电出版社</a:t>
            </a:r>
            <a:r>
              <a:rPr lang="en-US" altLang="zh-CN" sz="1200" kern="100" dirty="0">
                <a:latin typeface="Calibri" panose="020F0502020204030204" pitchFamily="34" charset="0"/>
                <a:cs typeface="宋体" panose="02010600030101010101" pitchFamily="2" charset="-122"/>
              </a:rPr>
              <a:t>.2015</a:t>
            </a:r>
            <a:r>
              <a:rPr lang="zh-CN" altLang="zh-CN" sz="1200" kern="100" dirty="0">
                <a:latin typeface="Calibri" panose="020F0502020204030204" pitchFamily="34" charset="0"/>
                <a:cs typeface="宋体" panose="02010600030101010101" pitchFamily="2" charset="-122"/>
              </a:rPr>
              <a:t>年</a:t>
            </a:r>
            <a:endParaRPr lang="zh-CN" altLang="zh-CN" sz="1200" kern="100" dirty="0">
              <a:latin typeface="Calibri" panose="020F0502020204030204" pitchFamily="34" charset="0"/>
            </a:endParaRPr>
          </a:p>
          <a:p>
            <a:pPr marL="666750" indent="-400050" algn="just">
              <a:lnSpc>
                <a:spcPct val="150000"/>
              </a:lnSpc>
              <a:spcAft>
                <a:spcPts val="0"/>
              </a:spcAft>
            </a:pPr>
            <a:r>
              <a:rPr lang="en-US" altLang="zh-CN" sz="1200" kern="100" dirty="0">
                <a:latin typeface="宋体" panose="02010600030101010101" pitchFamily="2" charset="-122"/>
                <a:cs typeface="宋体" panose="02010600030101010101" pitchFamily="2" charset="-122"/>
              </a:rPr>
              <a:t>    10.</a:t>
            </a:r>
            <a:r>
              <a:rPr lang="zh-CN" altLang="zh-CN" sz="1200" kern="100" dirty="0">
                <a:latin typeface="Calibri" panose="020F0502020204030204" pitchFamily="34" charset="0"/>
                <a:cs typeface="宋体" panose="02010600030101010101" pitchFamily="2" charset="-122"/>
              </a:rPr>
              <a:t>郑岩主编</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数据仓库与数据挖掘原理及应用（第二版）</a:t>
            </a:r>
            <a:r>
              <a:rPr lang="en-US" altLang="zh-CN" sz="1200" kern="100" dirty="0">
                <a:latin typeface="Calibri" panose="020F0502020204030204" pitchFamily="34" charset="0"/>
                <a:cs typeface="宋体" panose="02010600030101010101" pitchFamily="2" charset="-122"/>
              </a:rPr>
              <a:t>.</a:t>
            </a:r>
            <a:r>
              <a:rPr lang="zh-CN" altLang="zh-CN" sz="1200" kern="100" dirty="0">
                <a:latin typeface="Calibri" panose="020F0502020204030204" pitchFamily="34" charset="0"/>
                <a:cs typeface="宋体" panose="02010600030101010101" pitchFamily="2" charset="-122"/>
              </a:rPr>
              <a:t>北京：清华大学出版社</a:t>
            </a:r>
            <a:r>
              <a:rPr lang="en-US" altLang="zh-CN" sz="1200" kern="100" dirty="0">
                <a:latin typeface="Calibri" panose="020F0502020204030204" pitchFamily="34" charset="0"/>
                <a:cs typeface="宋体" panose="02010600030101010101" pitchFamily="2" charset="-122"/>
              </a:rPr>
              <a:t>.2015</a:t>
            </a:r>
            <a:r>
              <a:rPr lang="zh-CN" altLang="zh-CN" sz="1200" kern="100" dirty="0">
                <a:latin typeface="Calibri" panose="020F0502020204030204" pitchFamily="34" charset="0"/>
                <a:cs typeface="宋体" panose="02010600030101010101" pitchFamily="2" charset="-122"/>
              </a:rPr>
              <a:t>年</a:t>
            </a:r>
            <a:endParaRPr lang="zh-CN" altLang="zh-CN" sz="1200" kern="100" dirty="0">
              <a:latin typeface="Calibri" panose="020F0502020204030204" pitchFamily="34" charset="0"/>
            </a:endParaRPr>
          </a:p>
        </p:txBody>
      </p:sp>
      <p:sp>
        <p:nvSpPr>
          <p:cNvPr id="5" name="矩形 4"/>
          <p:cNvSpPr/>
          <p:nvPr/>
        </p:nvSpPr>
        <p:spPr>
          <a:xfrm>
            <a:off x="2790153" y="260648"/>
            <a:ext cx="3671198" cy="369332"/>
          </a:xfrm>
          <a:prstGeom prst="rect">
            <a:avLst/>
          </a:prstGeom>
        </p:spPr>
        <p:txBody>
          <a:bodyPr wrap="none">
            <a:spAutoFit/>
          </a:bodyPr>
          <a:lstStyle/>
          <a:p>
            <a:pPr algn="ctr">
              <a:spcBef>
                <a:spcPts val="600"/>
              </a:spcBef>
              <a:spcAft>
                <a:spcPts val="1200"/>
              </a:spcAft>
            </a:pPr>
            <a:r>
              <a:rPr lang="zh-CN" altLang="zh-CN" b="1" u="sng"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《数据仓库与数据挖掘》</a:t>
            </a:r>
            <a:r>
              <a:rPr lang="zh-CN" altLang="zh-CN" b="1"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教学大纲</a:t>
            </a:r>
            <a:endParaRPr lang="zh-CN" altLang="zh-CN" sz="1400" b="1" kern="100" dirty="0">
              <a:effectLst>
                <a:outerShdw blurRad="38100" dist="38100" dir="2700000" algn="tl">
                  <a:srgbClr val="000000">
                    <a:alpha val="43137"/>
                  </a:srgbClr>
                </a:outerShdw>
              </a:effectLst>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124744"/>
            <a:ext cx="7704856" cy="5010667"/>
          </a:xfrm>
          <a:prstGeom prst="rect">
            <a:avLst/>
          </a:prstGeom>
        </p:spPr>
        <p:txBody>
          <a:bodyPr wrap="square">
            <a:spAutoFit/>
          </a:bodyPr>
          <a:lstStyle/>
          <a:p>
            <a:pPr>
              <a:lnSpc>
                <a:spcPct val="150000"/>
              </a:lnSpc>
              <a:spcBef>
                <a:spcPts val="1200"/>
              </a:spcBef>
              <a:spcAft>
                <a:spcPts val="0"/>
              </a:spcAft>
            </a:pPr>
            <a:r>
              <a:rPr lang="zh-CN" altLang="zh-CN" sz="1600" b="1" kern="100" dirty="0">
                <a:effectLst>
                  <a:outerShdw blurRad="38100" dist="38100" dir="2700000" algn="tl">
                    <a:srgbClr val="000000">
                      <a:alpha val="43137"/>
                    </a:srgbClr>
                  </a:outerShdw>
                </a:effectLst>
                <a:latin typeface="Calibri" panose="020F0502020204030204" pitchFamily="34" charset="0"/>
                <a:cs typeface="宋体" panose="02010600030101010101" pitchFamily="2" charset="-122"/>
              </a:rPr>
              <a:t>二、课程设置的目的意义</a:t>
            </a:r>
            <a:endParaRPr lang="zh-CN" altLang="zh-CN" sz="1600" b="1" kern="100" dirty="0">
              <a:effectLst>
                <a:outerShdw blurRad="38100" dist="38100" dir="2700000" algn="tl">
                  <a:srgbClr val="000000">
                    <a:alpha val="43137"/>
                  </a:srgbClr>
                </a:outerShdw>
              </a:effectLst>
              <a:latin typeface="Calibri" panose="020F0502020204030204" pitchFamily="34" charset="0"/>
            </a:endParaRPr>
          </a:p>
          <a:p>
            <a:pPr indent="357505" algn="just">
              <a:lnSpc>
                <a:spcPct val="150000"/>
              </a:lnSpc>
              <a:spcBef>
                <a:spcPts val="600"/>
              </a:spcBef>
              <a:spcAft>
                <a:spcPts val="0"/>
              </a:spcAft>
            </a:pPr>
            <a:r>
              <a:rPr lang="zh-CN" altLang="zh-CN" sz="1400" kern="100" dirty="0">
                <a:latin typeface="Calibri" panose="020F0502020204030204" pitchFamily="34" charset="0"/>
                <a:cs typeface="宋体" panose="02010600030101010101" pitchFamily="2" charset="-122"/>
              </a:rPr>
              <a:t>数据仓库与数据挖掘技术是</a:t>
            </a:r>
            <a:r>
              <a:rPr lang="en-US" altLang="zh-CN" sz="1400" kern="100" dirty="0">
                <a:latin typeface="Calibri" panose="020F0502020204030204" pitchFamily="34" charset="0"/>
                <a:cs typeface="宋体" panose="02010600030101010101" pitchFamily="2" charset="-122"/>
              </a:rPr>
              <a:t>20</a:t>
            </a:r>
            <a:r>
              <a:rPr lang="zh-CN" altLang="zh-CN" sz="1400" kern="100" dirty="0">
                <a:latin typeface="Calibri" panose="020F0502020204030204" pitchFamily="34" charset="0"/>
                <a:cs typeface="宋体" panose="02010600030101010101" pitchFamily="2" charset="-122"/>
              </a:rPr>
              <a:t>世纪末兴起的数据智能分析技术，由于有广阔的应用前景而备受重视。</a:t>
            </a:r>
            <a:r>
              <a:rPr lang="zh-CN" altLang="zh-CN" sz="1400" kern="100" dirty="0">
                <a:solidFill>
                  <a:srgbClr val="0000FF"/>
                </a:solidFill>
                <a:latin typeface="黑体" panose="02010609060101010101" pitchFamily="49" charset="-122"/>
                <a:ea typeface="黑体" panose="02010609060101010101" pitchFamily="49" charset="-122"/>
                <a:cs typeface="宋体" panose="02010600030101010101" pitchFamily="2" charset="-122"/>
              </a:rPr>
              <a:t>数据仓库与数据挖掘是一个多学科领域</a:t>
            </a:r>
            <a:r>
              <a:rPr lang="zh-CN" altLang="zh-CN" sz="1400" kern="100" dirty="0">
                <a:latin typeface="Calibri" panose="020F0502020204030204" pitchFamily="34" charset="0"/>
                <a:cs typeface="宋体" panose="02010600030101010101" pitchFamily="2" charset="-122"/>
              </a:rPr>
              <a:t>，从多个学科汲取营养。这些学科包括</a:t>
            </a:r>
            <a:r>
              <a:rPr lang="zh-CN" altLang="zh-CN" sz="14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数据库技术、人工智能、机器学习、神经网络、统计学、模式识别、知识库系统、知识获取、信息检索、高性能计算和数据可视化</a:t>
            </a:r>
            <a:r>
              <a:rPr lang="zh-CN" altLang="zh-CN" sz="1400" kern="100" dirty="0">
                <a:latin typeface="Calibri" panose="020F0502020204030204" pitchFamily="34" charset="0"/>
                <a:cs typeface="宋体" panose="02010600030101010101" pitchFamily="2" charset="-122"/>
              </a:rPr>
              <a:t>等等。</a:t>
            </a:r>
            <a:endParaRPr lang="en-US" altLang="zh-CN" sz="1400" kern="100" dirty="0">
              <a:latin typeface="Calibri" panose="020F0502020204030204" pitchFamily="34" charset="0"/>
              <a:cs typeface="宋体" panose="02010600030101010101" pitchFamily="2" charset="-122"/>
            </a:endParaRPr>
          </a:p>
          <a:p>
            <a:pPr indent="357505" algn="just">
              <a:lnSpc>
                <a:spcPct val="150000"/>
              </a:lnSpc>
              <a:spcBef>
                <a:spcPts val="600"/>
              </a:spcBef>
              <a:spcAft>
                <a:spcPts val="0"/>
              </a:spcAft>
            </a:pPr>
            <a:endParaRPr lang="zh-CN" altLang="zh-CN" sz="1400" kern="100" dirty="0">
              <a:latin typeface="Calibri" panose="020F0502020204030204" pitchFamily="34" charset="0"/>
            </a:endParaRPr>
          </a:p>
          <a:p>
            <a:pPr indent="357505" algn="just">
              <a:lnSpc>
                <a:spcPct val="150000"/>
              </a:lnSpc>
              <a:spcBef>
                <a:spcPts val="600"/>
              </a:spcBef>
              <a:spcAft>
                <a:spcPts val="0"/>
              </a:spcAft>
            </a:pPr>
            <a:r>
              <a:rPr lang="zh-CN" altLang="zh-CN" sz="1400" kern="100" dirty="0">
                <a:latin typeface="Calibri" panose="020F0502020204030204" pitchFamily="34" charset="0"/>
                <a:cs typeface="宋体" panose="02010600030101010101" pitchFamily="2" charset="-122"/>
              </a:rPr>
              <a:t>本课程以</a:t>
            </a:r>
            <a:r>
              <a:rPr lang="zh-CN" altLang="zh-CN" sz="1400" kern="100" dirty="0">
                <a:solidFill>
                  <a:srgbClr val="0000CC"/>
                </a:solidFill>
                <a:latin typeface="黑体" panose="02010609060101010101" pitchFamily="49" charset="-122"/>
                <a:ea typeface="黑体" panose="02010609060101010101" pitchFamily="49" charset="-122"/>
                <a:cs typeface="宋体" panose="02010600030101010101" pitchFamily="2" charset="-122"/>
              </a:rPr>
              <a:t>数据仓库与数据挖掘的基本概念和基本方法为主要内容，以方法的应用为主线</a:t>
            </a:r>
            <a:r>
              <a:rPr lang="zh-CN" altLang="zh-CN" sz="1400" kern="100" dirty="0">
                <a:latin typeface="Calibri" panose="020F0502020204030204" pitchFamily="34" charset="0"/>
                <a:cs typeface="宋体" panose="02010600030101010101" pitchFamily="2" charset="-122"/>
              </a:rPr>
              <a:t>，系统叙述数据仓库和数据挖掘的概念和基础知识，是学生尽快</a:t>
            </a:r>
            <a:r>
              <a:rPr lang="zh-CN" altLang="zh-CN" sz="14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掌握数据仓库和数据挖掘的基本概念、基本方法和应用背景。</a:t>
            </a:r>
            <a:endParaRPr lang="en-US" altLang="zh-CN" sz="1400" kern="100" dirty="0">
              <a:solidFill>
                <a:srgbClr val="FF0000"/>
              </a:solidFill>
              <a:latin typeface="黑体" panose="02010609060101010101" pitchFamily="49" charset="-122"/>
              <a:ea typeface="黑体" panose="02010609060101010101" pitchFamily="49" charset="-122"/>
              <a:cs typeface="宋体" panose="02010600030101010101" pitchFamily="2" charset="-122"/>
            </a:endParaRPr>
          </a:p>
          <a:p>
            <a:pPr indent="357505" algn="just">
              <a:lnSpc>
                <a:spcPct val="150000"/>
              </a:lnSpc>
              <a:spcBef>
                <a:spcPts val="600"/>
              </a:spcBef>
              <a:spcAft>
                <a:spcPts val="0"/>
              </a:spcAft>
            </a:pPr>
            <a:endParaRPr lang="zh-CN" altLang="zh-CN" sz="1400" kern="100" dirty="0">
              <a:solidFill>
                <a:srgbClr val="FF0000"/>
              </a:solidFill>
              <a:latin typeface="黑体" panose="02010609060101010101" pitchFamily="49" charset="-122"/>
              <a:ea typeface="黑体" panose="02010609060101010101" pitchFamily="49" charset="-122"/>
            </a:endParaRPr>
          </a:p>
          <a:p>
            <a:pPr indent="357505" algn="just">
              <a:lnSpc>
                <a:spcPct val="150000"/>
              </a:lnSpc>
              <a:spcBef>
                <a:spcPts val="600"/>
              </a:spcBef>
              <a:spcAft>
                <a:spcPts val="0"/>
              </a:spcAft>
            </a:pPr>
            <a:r>
              <a:rPr lang="zh-CN" altLang="zh-CN" sz="1400" kern="100" dirty="0">
                <a:latin typeface="Calibri" panose="020F0502020204030204" pitchFamily="34" charset="0"/>
                <a:cs typeface="宋体" panose="02010600030101010101" pitchFamily="2" charset="-122"/>
              </a:rPr>
              <a:t>本课程的目的主要是要求学生能对数据仓库和数据挖掘的基本方法和基本概念有整体的了解，</a:t>
            </a:r>
            <a:r>
              <a:rPr lang="zh-CN" altLang="zh-CN" sz="1400" kern="100" dirty="0">
                <a:solidFill>
                  <a:srgbClr val="0000CC"/>
                </a:solidFill>
                <a:latin typeface="黑体" panose="02010609060101010101" pitchFamily="49" charset="-122"/>
                <a:ea typeface="黑体" panose="02010609060101010101" pitchFamily="49" charset="-122"/>
                <a:cs typeface="宋体" panose="02010600030101010101" pitchFamily="2" charset="-122"/>
              </a:rPr>
              <a:t>掌握建立数据仓库的原理和方法</a:t>
            </a:r>
            <a:r>
              <a:rPr lang="zh-CN" altLang="zh-CN" sz="1400" kern="100" dirty="0">
                <a:latin typeface="Calibri" panose="020F0502020204030204" pitchFamily="34" charset="0"/>
                <a:cs typeface="宋体" panose="02010600030101010101" pitchFamily="2" charset="-122"/>
              </a:rPr>
              <a:t>，从理论上</a:t>
            </a:r>
            <a:r>
              <a:rPr lang="zh-CN" altLang="zh-CN" sz="14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掌握数据仓库、</a:t>
            </a:r>
            <a:r>
              <a:rPr lang="en-US" altLang="zh-CN" sz="14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OLAP</a:t>
            </a:r>
            <a:r>
              <a:rPr lang="zh-CN" altLang="zh-CN" sz="14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联机分析处理的基本概念、原理、主要算法及应用系统解决方案</a:t>
            </a:r>
            <a:r>
              <a:rPr lang="zh-CN" altLang="zh-CN" sz="1400" kern="100" dirty="0">
                <a:latin typeface="Calibri" panose="020F0502020204030204" pitchFamily="34" charset="0"/>
                <a:cs typeface="宋体" panose="02010600030101010101" pitchFamily="2" charset="-122"/>
              </a:rPr>
              <a:t>，对</a:t>
            </a:r>
            <a:r>
              <a:rPr lang="zh-CN" altLang="zh-CN" sz="14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数据挖掘的关联规则，分类方法，聚类方法有深入的了解，并能够在软件开发过程中熟练掌握这些方法</a:t>
            </a:r>
            <a:r>
              <a:rPr lang="zh-CN" altLang="zh-CN" sz="1400" kern="100" dirty="0">
                <a:latin typeface="Calibri" panose="020F0502020204030204" pitchFamily="34" charset="0"/>
                <a:cs typeface="宋体" panose="02010600030101010101" pitchFamily="2" charset="-122"/>
              </a:rPr>
              <a:t>。</a:t>
            </a:r>
            <a:endParaRPr lang="zh-CN" altLang="zh-CN" sz="1400" kern="100" dirty="0">
              <a:latin typeface="Calibri" panose="020F0502020204030204" pitchFamily="34" charset="0"/>
            </a:endParaRPr>
          </a:p>
        </p:txBody>
      </p:sp>
      <p:sp>
        <p:nvSpPr>
          <p:cNvPr id="5" name="矩形 4"/>
          <p:cNvSpPr/>
          <p:nvPr/>
        </p:nvSpPr>
        <p:spPr>
          <a:xfrm>
            <a:off x="2790153" y="260648"/>
            <a:ext cx="3671198" cy="369332"/>
          </a:xfrm>
          <a:prstGeom prst="rect">
            <a:avLst/>
          </a:prstGeom>
        </p:spPr>
        <p:txBody>
          <a:bodyPr wrap="none">
            <a:spAutoFit/>
          </a:bodyPr>
          <a:lstStyle/>
          <a:p>
            <a:pPr algn="ctr">
              <a:spcBef>
                <a:spcPts val="600"/>
              </a:spcBef>
              <a:spcAft>
                <a:spcPts val="1200"/>
              </a:spcAft>
            </a:pPr>
            <a:r>
              <a:rPr lang="zh-CN" altLang="zh-CN" b="1" u="sng"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《数据仓库与数据挖掘》</a:t>
            </a:r>
            <a:r>
              <a:rPr lang="zh-CN" altLang="zh-CN" b="1"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教学大纲</a:t>
            </a:r>
            <a:endParaRPr lang="zh-CN" altLang="zh-CN" sz="1400" b="1" kern="100" dirty="0">
              <a:effectLst>
                <a:outerShdw blurRad="38100" dist="38100" dir="2700000" algn="tl">
                  <a:srgbClr val="000000">
                    <a:alpha val="43137"/>
                  </a:srgbClr>
                </a:outerShdw>
              </a:effectLst>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1196752"/>
            <a:ext cx="7704856" cy="4585871"/>
          </a:xfrm>
          <a:prstGeom prst="rect">
            <a:avLst/>
          </a:prstGeom>
        </p:spPr>
        <p:txBody>
          <a:bodyPr wrap="square">
            <a:spAutoFit/>
          </a:bodyPr>
          <a:lstStyle/>
          <a:p>
            <a:r>
              <a:rPr lang="zh-CN" altLang="zh-CN" sz="1400" b="1" dirty="0">
                <a:effectLst>
                  <a:outerShdw blurRad="38100" dist="38100" dir="2700000" algn="tl">
                    <a:srgbClr val="000000">
                      <a:alpha val="43137"/>
                    </a:srgbClr>
                  </a:outerShdw>
                </a:effectLst>
              </a:rPr>
              <a:t>三、课程的基本要求</a:t>
            </a:r>
            <a:endParaRPr lang="zh-CN" altLang="zh-CN" sz="1400" b="1" dirty="0">
              <a:effectLst>
                <a:outerShdw blurRad="38100" dist="38100" dir="2700000" algn="tl">
                  <a:srgbClr val="000000">
                    <a:alpha val="43137"/>
                  </a:srgbClr>
                </a:outerShdw>
              </a:effectLst>
            </a:endParaRPr>
          </a:p>
          <a:p>
            <a:pPr indent="449580">
              <a:spcBef>
                <a:spcPts val="1200"/>
              </a:spcBef>
            </a:pPr>
            <a:r>
              <a:rPr lang="zh-CN" altLang="zh-CN" sz="1400" dirty="0">
                <a:solidFill>
                  <a:srgbClr val="0000FF"/>
                </a:solidFill>
                <a:latin typeface="黑体" panose="02010609060101010101" pitchFamily="49" charset="-122"/>
                <a:ea typeface="黑体" panose="02010609060101010101" pitchFamily="49" charset="-122"/>
              </a:rPr>
              <a:t>本课程理论知识与实践能力并重，具有良好的应用背景。学生通过本课程的理论学习与实践</a:t>
            </a:r>
            <a:r>
              <a:rPr lang="zh-CN" altLang="zh-CN" sz="1400" dirty="0"/>
              <a:t>，教学的基本要求分三个层次：</a:t>
            </a:r>
            <a:endParaRPr lang="en-US" altLang="zh-CN" sz="1400" dirty="0"/>
          </a:p>
          <a:p>
            <a:pPr indent="449580">
              <a:spcBef>
                <a:spcPts val="600"/>
              </a:spcBef>
            </a:pPr>
            <a:endParaRPr lang="zh-CN" altLang="zh-CN" sz="1400" dirty="0"/>
          </a:p>
          <a:p>
            <a:pPr indent="449580">
              <a:spcBef>
                <a:spcPts val="600"/>
              </a:spcBef>
            </a:pPr>
            <a:r>
              <a:rPr lang="zh-CN" altLang="zh-CN" sz="1400" b="1" dirty="0">
                <a:solidFill>
                  <a:srgbClr val="FF0000"/>
                </a:solidFill>
                <a:latin typeface="华文彩云" panose="02010800040101010101" pitchFamily="2" charset="-122"/>
                <a:ea typeface="华文彩云" panose="02010800040101010101" pitchFamily="2" charset="-122"/>
              </a:rPr>
              <a:t>知识：</a:t>
            </a:r>
            <a:r>
              <a:rPr lang="zh-CN" altLang="zh-CN" sz="1400" dirty="0">
                <a:solidFill>
                  <a:srgbClr val="FF0000"/>
                </a:solidFill>
                <a:latin typeface="黑体" panose="02010609060101010101" pitchFamily="49" charset="-122"/>
                <a:ea typeface="黑体" panose="02010609060101010101" pitchFamily="49" charset="-122"/>
              </a:rPr>
              <a:t>掌握数据仓库与数据挖掘的产生、发展以及二者之间的联系</a:t>
            </a:r>
            <a:r>
              <a:rPr lang="zh-CN" altLang="zh-CN" sz="1400" dirty="0"/>
              <a:t>，操作型处理</a:t>
            </a:r>
            <a:r>
              <a:rPr lang="en-US" altLang="zh-CN" sz="1400" dirty="0"/>
              <a:t>(</a:t>
            </a:r>
            <a:r>
              <a:rPr lang="zh-CN" altLang="zh-CN" sz="1400" dirty="0"/>
              <a:t>事务型处理</a:t>
            </a:r>
            <a:r>
              <a:rPr lang="en-US" altLang="zh-CN" sz="1400" dirty="0"/>
              <a:t>)</a:t>
            </a:r>
            <a:r>
              <a:rPr lang="zh-CN" altLang="zh-CN" sz="1400" dirty="0"/>
              <a:t>和分析型处理，数据预处理及存储技术，数据仓库的应用，数据挖掘的应用，熟悉应用领域与管理，数据挖掘动机、数据挖掘功能，掌握数据挖掘中的关联规则、分类方法、聚类方法、统计分析方法的基本思想和实现方案。</a:t>
            </a:r>
            <a:endParaRPr lang="en-US" altLang="zh-CN" sz="1400" dirty="0"/>
          </a:p>
          <a:p>
            <a:pPr indent="449580">
              <a:spcBef>
                <a:spcPts val="600"/>
              </a:spcBef>
            </a:pPr>
            <a:endParaRPr lang="zh-CN" altLang="zh-CN" sz="1400" dirty="0"/>
          </a:p>
          <a:p>
            <a:pPr indent="449580">
              <a:spcBef>
                <a:spcPts val="600"/>
              </a:spcBef>
            </a:pPr>
            <a:r>
              <a:rPr lang="zh-CN" altLang="zh-CN" sz="1400" b="1" dirty="0">
                <a:solidFill>
                  <a:srgbClr val="FF0000"/>
                </a:solidFill>
                <a:latin typeface="华文彩云" panose="02010800040101010101" pitchFamily="2" charset="-122"/>
                <a:ea typeface="华文彩云" panose="02010800040101010101" pitchFamily="2" charset="-122"/>
              </a:rPr>
              <a:t>能力：</a:t>
            </a:r>
            <a:r>
              <a:rPr lang="zh-CN" altLang="zh-CN" sz="1400" dirty="0">
                <a:solidFill>
                  <a:srgbClr val="FF0000"/>
                </a:solidFill>
                <a:latin typeface="黑体" panose="02010609060101010101" pitchFamily="49" charset="-122"/>
                <a:ea typeface="黑体" panose="02010609060101010101" pitchFamily="49" charset="-122"/>
              </a:rPr>
              <a:t>从应用的角度选择并应用数据仓库技术与方法，将数据仓库的知识用于解决大数据管理与大数据分析的工程问题</a:t>
            </a:r>
            <a:r>
              <a:rPr lang="zh-CN" altLang="zh-CN" sz="1400" dirty="0"/>
              <a:t>；用数据预处理技术和大数据存储技术进行大规模数据的提取、清洗与组织，培养解决大数据环境下数据预处理问题与数据组织问题的能力；掌握最基本的数据挖掘理念，针对具体问题提出有效的解决方案，提高数据挖掘与分析的能力；在统计学与数据挖掘学科的交叉知识的讨论中培养创新意识，提高分析、发现、研究和解决问题的能力；</a:t>
            </a:r>
            <a:endParaRPr lang="en-US" altLang="zh-CN" sz="1400" dirty="0"/>
          </a:p>
          <a:p>
            <a:pPr indent="449580">
              <a:spcBef>
                <a:spcPts val="600"/>
              </a:spcBef>
            </a:pPr>
            <a:endParaRPr lang="zh-CN" altLang="zh-CN" sz="1400" dirty="0"/>
          </a:p>
          <a:p>
            <a:pPr indent="449580">
              <a:spcBef>
                <a:spcPts val="600"/>
              </a:spcBef>
            </a:pPr>
            <a:r>
              <a:rPr lang="zh-CN" altLang="zh-CN" sz="1400" b="1" dirty="0">
                <a:solidFill>
                  <a:srgbClr val="FF0000"/>
                </a:solidFill>
                <a:latin typeface="华文彩云" panose="02010800040101010101" pitchFamily="2" charset="-122"/>
                <a:ea typeface="华文彩云" panose="02010800040101010101" pitchFamily="2" charset="-122"/>
              </a:rPr>
              <a:t>素质：</a:t>
            </a:r>
            <a:r>
              <a:rPr lang="zh-CN" altLang="zh-CN" sz="1400" dirty="0">
                <a:solidFill>
                  <a:srgbClr val="FF0000"/>
                </a:solidFill>
                <a:latin typeface="黑体" panose="02010609060101010101" pitchFamily="49" charset="-122"/>
                <a:ea typeface="黑体" panose="02010609060101010101" pitchFamily="49" charset="-122"/>
              </a:rPr>
              <a:t>建立数据管理、数据挖掘与决策的一体化观念</a:t>
            </a:r>
            <a:r>
              <a:rPr lang="zh-CN" altLang="zh-CN" sz="1400" dirty="0"/>
              <a:t>，通过课程中的分析讨论辩论培养分析沟通交流素质，建立数据到应用的思维模式，提升理解数据管理与分析决策的基本素质。通过课外导学的模式，提升自主学习和终身学习的意识，形成不断学习和适应发展素质。</a:t>
            </a:r>
            <a:endParaRPr lang="zh-CN" altLang="zh-CN" sz="1400" dirty="0"/>
          </a:p>
        </p:txBody>
      </p:sp>
      <p:sp>
        <p:nvSpPr>
          <p:cNvPr id="3" name="矩形 2"/>
          <p:cNvSpPr/>
          <p:nvPr/>
        </p:nvSpPr>
        <p:spPr>
          <a:xfrm>
            <a:off x="2790153" y="260648"/>
            <a:ext cx="3671198" cy="369332"/>
          </a:xfrm>
          <a:prstGeom prst="rect">
            <a:avLst/>
          </a:prstGeom>
        </p:spPr>
        <p:txBody>
          <a:bodyPr wrap="none">
            <a:spAutoFit/>
          </a:bodyPr>
          <a:lstStyle/>
          <a:p>
            <a:pPr algn="ctr">
              <a:spcBef>
                <a:spcPts val="600"/>
              </a:spcBef>
              <a:spcAft>
                <a:spcPts val="1200"/>
              </a:spcAft>
            </a:pPr>
            <a:r>
              <a:rPr lang="zh-CN" altLang="zh-CN" b="1" u="sng"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《数据仓库与数据挖掘》</a:t>
            </a:r>
            <a:r>
              <a:rPr lang="zh-CN" altLang="zh-CN" b="1"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教学大纲</a:t>
            </a:r>
            <a:endParaRPr lang="zh-CN" altLang="zh-CN" sz="1400" b="1" kern="100" dirty="0">
              <a:effectLst>
                <a:outerShdw blurRad="38100" dist="38100" dir="2700000" algn="tl">
                  <a:srgbClr val="000000">
                    <a:alpha val="43137"/>
                  </a:srgbClr>
                </a:outerShdw>
              </a:effectLst>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90153" y="260648"/>
            <a:ext cx="3671198" cy="369332"/>
          </a:xfrm>
          <a:prstGeom prst="rect">
            <a:avLst/>
          </a:prstGeom>
        </p:spPr>
        <p:txBody>
          <a:bodyPr wrap="none">
            <a:spAutoFit/>
          </a:bodyPr>
          <a:lstStyle/>
          <a:p>
            <a:pPr algn="ctr">
              <a:spcBef>
                <a:spcPts val="600"/>
              </a:spcBef>
              <a:spcAft>
                <a:spcPts val="1200"/>
              </a:spcAft>
            </a:pPr>
            <a:r>
              <a:rPr lang="zh-CN" altLang="zh-CN" b="1" u="sng"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《数据仓库与数据挖掘》</a:t>
            </a:r>
            <a:r>
              <a:rPr lang="zh-CN" altLang="zh-CN" b="1" kern="100" dirty="0">
                <a:effectLst>
                  <a:outerShdw blurRad="38100" dist="38100" dir="2700000" algn="tl">
                    <a:srgbClr val="000000">
                      <a:alpha val="43137"/>
                    </a:srgbClr>
                  </a:outerShdw>
                </a:effectLst>
                <a:latin typeface="Calibri" panose="020F0502020204030204" pitchFamily="34" charset="0"/>
                <a:ea typeface="黑体" panose="02010609060101010101" pitchFamily="49" charset="-122"/>
                <a:cs typeface="宋体" panose="02010600030101010101" pitchFamily="2" charset="-122"/>
              </a:rPr>
              <a:t>教学大纲</a:t>
            </a:r>
            <a:endParaRPr lang="zh-CN" altLang="zh-CN" sz="1400" b="1" kern="100" dirty="0">
              <a:effectLst>
                <a:outerShdw blurRad="38100" dist="38100" dir="2700000" algn="tl">
                  <a:srgbClr val="000000">
                    <a:alpha val="43137"/>
                  </a:srgbClr>
                </a:outerShdw>
              </a:effectLst>
              <a:latin typeface="Calibri" panose="020F0502020204030204" pitchFamily="34" charset="0"/>
            </a:endParaRPr>
          </a:p>
        </p:txBody>
      </p:sp>
      <p:graphicFrame>
        <p:nvGraphicFramePr>
          <p:cNvPr id="2" name="表格 1"/>
          <p:cNvGraphicFramePr>
            <a:graphicFrameLocks noGrp="1"/>
          </p:cNvGraphicFramePr>
          <p:nvPr>
            <p:custDataLst>
              <p:tags r:id="rId1"/>
            </p:custDataLst>
          </p:nvPr>
        </p:nvGraphicFramePr>
        <p:xfrm>
          <a:off x="467544" y="1065401"/>
          <a:ext cx="7892133" cy="5721539"/>
        </p:xfrm>
        <a:graphic>
          <a:graphicData uri="http://schemas.openxmlformats.org/drawingml/2006/table">
            <a:tbl>
              <a:tblPr firstRow="1" firstCol="1" bandRow="1"/>
              <a:tblGrid>
                <a:gridCol w="1052532"/>
                <a:gridCol w="1653827"/>
                <a:gridCol w="526000"/>
                <a:gridCol w="800089"/>
                <a:gridCol w="648072"/>
                <a:gridCol w="3211613"/>
              </a:tblGrid>
              <a:tr h="129376">
                <a:tc rowSpan="2">
                  <a:txBody>
                    <a:bodyPr/>
                    <a:lstStyle/>
                    <a:p>
                      <a:pPr marL="13335" marR="13335" algn="ctr">
                        <a:spcAft>
                          <a:spcPts val="0"/>
                        </a:spcAft>
                      </a:pPr>
                      <a:r>
                        <a:rPr lang="zh-CN" sz="800" b="1" kern="0" dirty="0">
                          <a:solidFill>
                            <a:srgbClr val="0000FF"/>
                          </a:solidFill>
                          <a:effectLst/>
                          <a:latin typeface="等线" panose="02010600030101010101" pitchFamily="2" charset="-122"/>
                          <a:ea typeface="幼圆" panose="02010509060101010101" pitchFamily="49" charset="-122"/>
                          <a:cs typeface="宋体" panose="02010600030101010101" pitchFamily="2" charset="-122"/>
                        </a:rPr>
                        <a:t>章节</a:t>
                      </a:r>
                      <a:endParaRPr lang="zh-CN" sz="70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rowSpan="2">
                  <a:txBody>
                    <a:bodyPr/>
                    <a:lstStyle/>
                    <a:p>
                      <a:pPr marL="13335" marR="13335" algn="ctr">
                        <a:spcAft>
                          <a:spcPts val="0"/>
                        </a:spcAft>
                      </a:pPr>
                      <a:r>
                        <a:rPr lang="zh-CN" sz="800" b="1" kern="0" dirty="0">
                          <a:solidFill>
                            <a:srgbClr val="0000FF"/>
                          </a:solidFill>
                          <a:effectLst/>
                          <a:latin typeface="等线" panose="02010600030101010101" pitchFamily="2" charset="-122"/>
                          <a:ea typeface="幼圆" panose="02010509060101010101" pitchFamily="49" charset="-122"/>
                          <a:cs typeface="宋体" panose="02010600030101010101" pitchFamily="2" charset="-122"/>
                        </a:rPr>
                        <a:t>教学内容</a:t>
                      </a:r>
                      <a:endParaRPr lang="zh-CN" sz="70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rowSpan="2">
                  <a:txBody>
                    <a:bodyPr/>
                    <a:lstStyle/>
                    <a:p>
                      <a:pPr algn="ctr">
                        <a:spcAft>
                          <a:spcPts val="0"/>
                        </a:spcAft>
                      </a:pPr>
                      <a:r>
                        <a:rPr lang="zh-CN" sz="800" b="1" kern="0" dirty="0">
                          <a:solidFill>
                            <a:srgbClr val="0000FF"/>
                          </a:solidFill>
                          <a:effectLst/>
                          <a:latin typeface="等线" panose="02010600030101010101" pitchFamily="2" charset="-122"/>
                          <a:ea typeface="幼圆" panose="02010509060101010101" pitchFamily="49" charset="-122"/>
                          <a:cs typeface="宋体" panose="02010600030101010101" pitchFamily="2" charset="-122"/>
                        </a:rPr>
                        <a:t>总学时</a:t>
                      </a:r>
                      <a:r>
                        <a:rPr lang="en-US" sz="800" b="1" kern="0" dirty="0">
                          <a:solidFill>
                            <a:srgbClr val="0000FF"/>
                          </a:solidFill>
                          <a:effectLst/>
                          <a:latin typeface="幼圆" panose="02010509060101010101" pitchFamily="49" charset="-122"/>
                          <a:ea typeface="等线" panose="02010600030101010101" pitchFamily="2" charset="-122"/>
                          <a:cs typeface="宋体" panose="02010600030101010101" pitchFamily="2" charset="-122"/>
                        </a:rPr>
                        <a:t> </a:t>
                      </a:r>
                      <a:endParaRPr lang="zh-CN" sz="70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gridSpan="2">
                  <a:txBody>
                    <a:bodyPr/>
                    <a:lstStyle/>
                    <a:p>
                      <a:pPr algn="ctr">
                        <a:spcAft>
                          <a:spcPts val="0"/>
                        </a:spcAft>
                      </a:pPr>
                      <a:r>
                        <a:rPr lang="zh-CN" sz="800" b="1" kern="0" dirty="0">
                          <a:solidFill>
                            <a:srgbClr val="333333"/>
                          </a:solidFill>
                          <a:effectLst/>
                          <a:latin typeface="等线" panose="02010600030101010101" pitchFamily="2" charset="-122"/>
                          <a:ea typeface="幼圆" panose="02010509060101010101" pitchFamily="49" charset="-122"/>
                          <a:cs typeface="宋体" panose="02010600030101010101" pitchFamily="2" charset="-122"/>
                        </a:rPr>
                        <a:t>学时分配</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hMerge="1">
                  <a:tcPr/>
                </a:tc>
                <a:tc rowSpan="2">
                  <a:txBody>
                    <a:bodyPr/>
                    <a:lstStyle/>
                    <a:p>
                      <a:pPr marL="13335" marR="13335" algn="ctr">
                        <a:spcAft>
                          <a:spcPts val="0"/>
                        </a:spcAft>
                      </a:pPr>
                      <a:r>
                        <a:rPr lang="zh-CN" sz="800" b="1" kern="0">
                          <a:solidFill>
                            <a:srgbClr val="0000FF"/>
                          </a:solidFill>
                          <a:effectLst/>
                          <a:latin typeface="等线" panose="02010600030101010101" pitchFamily="2" charset="-122"/>
                          <a:ea typeface="幼圆" panose="02010509060101010101" pitchFamily="49" charset="-122"/>
                          <a:cs typeface="宋体" panose="02010600030101010101" pitchFamily="2" charset="-122"/>
                        </a:rPr>
                        <a:t>教学方案设计</a:t>
                      </a:r>
                      <a:r>
                        <a:rPr lang="en-US" sz="800" b="1" kern="0">
                          <a:solidFill>
                            <a:srgbClr val="0000FF"/>
                          </a:solidFill>
                          <a:effectLst/>
                          <a:latin typeface="等线" panose="02010600030101010101" pitchFamily="2" charset="-122"/>
                          <a:ea typeface="幼圆" panose="02010509060101010101" pitchFamily="49" charset="-122"/>
                          <a:cs typeface="宋体" panose="02010600030101010101" pitchFamily="2" charset="-122"/>
                        </a:rPr>
                        <a:t>(</a:t>
                      </a:r>
                      <a:r>
                        <a:rPr lang="zh-CN" sz="800" b="1" kern="0">
                          <a:solidFill>
                            <a:srgbClr val="0000FF"/>
                          </a:solidFill>
                          <a:effectLst/>
                          <a:latin typeface="等线" panose="02010600030101010101" pitchFamily="2" charset="-122"/>
                          <a:ea typeface="幼圆" panose="02010509060101010101" pitchFamily="49" charset="-122"/>
                          <a:cs typeface="宋体" panose="02010600030101010101" pitchFamily="2" charset="-122"/>
                        </a:rPr>
                        <a:t>含教学方法、教学手段</a:t>
                      </a:r>
                      <a:r>
                        <a:rPr lang="en-US" sz="800" b="1" kern="0">
                          <a:solidFill>
                            <a:srgbClr val="0000FF"/>
                          </a:solidFill>
                          <a:effectLst/>
                          <a:latin typeface="等线" panose="02010600030101010101" pitchFamily="2" charset="-122"/>
                          <a:ea typeface="幼圆" panose="02010509060101010101" pitchFamily="49" charset="-122"/>
                          <a:cs typeface="宋体" panose="02010600030101010101" pitchFamily="2" charset="-122"/>
                        </a:rPr>
                        <a:t>)</a:t>
                      </a:r>
                      <a:r>
                        <a:rPr lang="en-US" sz="800" b="1" kern="0">
                          <a:solidFill>
                            <a:srgbClr val="0000FF"/>
                          </a:solidFill>
                          <a:effectLst/>
                          <a:latin typeface="幼圆" panose="02010509060101010101" pitchFamily="49" charset="-122"/>
                          <a:ea typeface="等线" panose="02010600030101010101" pitchFamily="2" charset="-122"/>
                          <a:cs typeface="宋体" panose="02010600030101010101" pitchFamily="2" charset="-122"/>
                        </a:rPr>
                        <a:t>* </a:t>
                      </a:r>
                      <a:endParaRPr lang="zh-CN" sz="700" kern="10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158371">
                <a:tc vMerge="1">
                  <a:tcPr/>
                </a:tc>
                <a:tc vMerge="1">
                  <a:tcPr/>
                </a:tc>
                <a:tc vMerge="1">
                  <a:tcPr/>
                </a:tc>
                <a:tc>
                  <a:txBody>
                    <a:bodyPr/>
                    <a:lstStyle/>
                    <a:p>
                      <a:pPr algn="ctr">
                        <a:spcAft>
                          <a:spcPts val="0"/>
                        </a:spcAft>
                      </a:pPr>
                      <a:r>
                        <a:rPr lang="zh-CN" sz="800" b="1" kern="0" dirty="0">
                          <a:solidFill>
                            <a:srgbClr val="0000FF"/>
                          </a:solidFill>
                          <a:effectLst/>
                          <a:latin typeface="等线" panose="02010600030101010101" pitchFamily="2" charset="-122"/>
                          <a:ea typeface="幼圆" panose="02010509060101010101" pitchFamily="49" charset="-122"/>
                          <a:cs typeface="宋体" panose="02010600030101010101" pitchFamily="2" charset="-122"/>
                        </a:rPr>
                        <a:t>讲课</a:t>
                      </a:r>
                      <a:r>
                        <a:rPr lang="en-US" sz="800" b="1" kern="0" dirty="0">
                          <a:solidFill>
                            <a:srgbClr val="0000FF"/>
                          </a:solidFill>
                          <a:effectLst/>
                          <a:latin typeface="幼圆" panose="02010509060101010101" pitchFamily="49" charset="-122"/>
                          <a:ea typeface="等线" panose="02010600030101010101" pitchFamily="2" charset="-122"/>
                          <a:cs typeface="宋体" panose="02010600030101010101" pitchFamily="2" charset="-122"/>
                        </a:rPr>
                        <a:t>(</a:t>
                      </a:r>
                      <a:r>
                        <a:rPr lang="zh-CN" sz="800" b="1" kern="0" dirty="0">
                          <a:solidFill>
                            <a:srgbClr val="0000FF"/>
                          </a:solidFill>
                          <a:effectLst/>
                          <a:latin typeface="等线" panose="02010600030101010101" pitchFamily="2" charset="-122"/>
                          <a:ea typeface="幼圆" panose="02010509060101010101" pitchFamily="49" charset="-122"/>
                          <a:cs typeface="宋体" panose="02010600030101010101" pitchFamily="2" charset="-122"/>
                        </a:rPr>
                        <a:t>含研讨</a:t>
                      </a:r>
                      <a:r>
                        <a:rPr lang="en-US" sz="800" b="1" kern="0" dirty="0">
                          <a:solidFill>
                            <a:srgbClr val="0000FF"/>
                          </a:solidFill>
                          <a:effectLst/>
                          <a:latin typeface="等线" panose="02010600030101010101" pitchFamily="2" charset="-122"/>
                          <a:ea typeface="幼圆" panose="02010509060101010101" pitchFamily="49" charset="-122"/>
                          <a:cs typeface="宋体" panose="02010600030101010101" pitchFamily="2" charset="-122"/>
                        </a:rPr>
                        <a:t>) </a:t>
                      </a:r>
                      <a:endParaRPr lang="zh-CN" sz="70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zh-CN" sz="800" b="1" kern="0" dirty="0">
                          <a:solidFill>
                            <a:srgbClr val="0000FF"/>
                          </a:solidFill>
                          <a:effectLst/>
                          <a:latin typeface="等线" panose="02010600030101010101" pitchFamily="2" charset="-122"/>
                          <a:ea typeface="幼圆" panose="02010509060101010101" pitchFamily="49" charset="-122"/>
                          <a:cs typeface="宋体" panose="02010600030101010101" pitchFamily="2" charset="-122"/>
                        </a:rPr>
                        <a:t>实践 </a:t>
                      </a:r>
                      <a:endParaRPr lang="zh-CN" sz="70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vMerge="1">
                  <a:tcPr/>
                </a:tc>
              </a:tr>
              <a:tr h="388128">
                <a:tc>
                  <a:txBody>
                    <a:bodyPr/>
                    <a:lstStyle/>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第</a:t>
                      </a:r>
                      <a:r>
                        <a:rPr lang="en-US"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1</a:t>
                      </a: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章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数据仓库的概念与体系结构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数据仓库的兴起，数据仓库的特点与组成，数据仓库的体系结构，数据仓库的数据模型，元数据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4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4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0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教学思路：</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用典型历史事件和数据库与数据仓库的发展历程讲解数据仓库的兴起以及数据仓库的基本概念。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教学模式：</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课堂讲授。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388128">
                <a:tc>
                  <a:txBody>
                    <a:bodyPr/>
                    <a:lstStyle/>
                    <a:p>
                      <a:pPr marL="13335" marR="13335" algn="ctr">
                        <a:spcAft>
                          <a:spcPts val="0"/>
                        </a:spcAft>
                      </a:pPr>
                      <a:r>
                        <a:rPr lang="zh-CN" sz="800" b="1"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第</a:t>
                      </a:r>
                      <a:r>
                        <a:rPr lang="en-US" sz="800" b="1"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2</a:t>
                      </a:r>
                      <a:r>
                        <a:rPr lang="zh-CN" sz="800" b="1"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章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ctr">
                        <a:spcAft>
                          <a:spcPts val="0"/>
                        </a:spcAft>
                      </a:pPr>
                      <a:r>
                        <a:rPr lang="zh-CN" sz="800" b="1"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数据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数据预处理的意义，数据清理，数据集成和变换，数据归约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2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2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0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b="1" kern="0" dirty="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教学思路：</a:t>
                      </a:r>
                      <a:r>
                        <a:rPr lang="zh-CN" sz="800"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通过典型案例强化数据预处理的重要意义；详细介绍数据清理、集成、变换和规约的基本方法。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l">
                        <a:spcAft>
                          <a:spcPts val="0"/>
                        </a:spcAft>
                      </a:pPr>
                      <a:r>
                        <a:rPr lang="zh-CN" sz="800" b="1" kern="0" dirty="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教学模式：</a:t>
                      </a:r>
                      <a:r>
                        <a:rPr lang="zh-CN" sz="800"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课前导学、课程讲授、 专题讨论。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258752">
                <a:tc>
                  <a:txBody>
                    <a:bodyPr/>
                    <a:lstStyle/>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第</a:t>
                      </a:r>
                      <a:r>
                        <a:rPr lang="en-US"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3</a:t>
                      </a: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章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数据存储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元数据存储，数据集市，大数据存储技术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2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dirty="0">
                          <a:solidFill>
                            <a:srgbClr val="333333"/>
                          </a:solidFill>
                          <a:effectLst/>
                          <a:latin typeface="宋体" panose="02010600030101010101" pitchFamily="2" charset="-122"/>
                          <a:ea typeface="等线" panose="02010600030101010101" pitchFamily="2" charset="-122"/>
                          <a:cs typeface="宋体" panose="02010600030101010101" pitchFamily="2" charset="-122"/>
                        </a:rPr>
                        <a:t>2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0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教学思路：</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介绍元数据的基本概念；介绍数据集市的基本概念。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教学模式：</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课前导学、课程讲授、专题讨论。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388128">
                <a:tc>
                  <a:txBody>
                    <a:bodyPr/>
                    <a:lstStyle/>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第</a:t>
                      </a:r>
                      <a:r>
                        <a:rPr lang="en-US"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4</a:t>
                      </a: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章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ctr">
                        <a:spcAft>
                          <a:spcPts val="0"/>
                        </a:spcAft>
                      </a:pPr>
                      <a:r>
                        <a:rPr lang="en-US" sz="800" b="1" kern="0">
                          <a:solidFill>
                            <a:srgbClr val="333333"/>
                          </a:solidFill>
                          <a:effectLst/>
                          <a:latin typeface="宋体" panose="02010600030101010101" pitchFamily="2" charset="-122"/>
                          <a:ea typeface="等线" panose="02010600030101010101" pitchFamily="2" charset="-122"/>
                          <a:cs typeface="宋体" panose="02010600030101010101" pitchFamily="2" charset="-122"/>
                        </a:rPr>
                        <a:t>OLAP</a:t>
                      </a: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与数据立方体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en-US" sz="800" kern="0" dirty="0">
                          <a:solidFill>
                            <a:srgbClr val="333333"/>
                          </a:solidFill>
                          <a:effectLst/>
                          <a:latin typeface="宋体" panose="02010600030101010101" pitchFamily="2" charset="-122"/>
                          <a:ea typeface="等线" panose="02010600030101010101" pitchFamily="2" charset="-122"/>
                          <a:cs typeface="宋体" panose="02010600030101010101" pitchFamily="2" charset="-122"/>
                        </a:rPr>
                        <a:t>OLAP</a:t>
                      </a:r>
                      <a:r>
                        <a:rPr lang="zh-CN" sz="800"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的概念，多维分析的基本分析动作，</a:t>
                      </a:r>
                      <a:r>
                        <a:rPr lang="en-US" sz="800"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OLAP</a:t>
                      </a:r>
                      <a:r>
                        <a:rPr lang="zh-CN" sz="800"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的数据模型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2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2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0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教学思路：</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介绍联机分析处理的基本概念；介绍多维分析的基本分析动作以及数据模型。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教学模式：</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课前导学、课程讲授、专题讨论。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517504">
                <a:tc>
                  <a:txBody>
                    <a:bodyPr/>
                    <a:lstStyle/>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第</a:t>
                      </a:r>
                      <a:r>
                        <a:rPr lang="en-US"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5</a:t>
                      </a: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章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数据挖掘基础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数据挖掘的兴起，数据挖掘的知识表示，数据挖掘流程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2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2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dirty="0">
                          <a:solidFill>
                            <a:srgbClr val="333333"/>
                          </a:solidFill>
                          <a:effectLst/>
                          <a:latin typeface="宋体" panose="02010600030101010101" pitchFamily="2" charset="-122"/>
                          <a:ea typeface="等线" panose="02010600030101010101" pitchFamily="2" charset="-122"/>
                          <a:cs typeface="宋体" panose="02010600030101010101" pitchFamily="2" charset="-122"/>
                        </a:rPr>
                        <a:t>0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教学思路：</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以数据仓库的基本知识为基础，结合数据分析与统计学的基本知识，讲解数据挖掘的兴起及意义，知识表示以及数据挖掘流程。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教学模式：</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课前导学、课堂讲授、课中提问。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388128">
                <a:tc>
                  <a:txBody>
                    <a:bodyPr/>
                    <a:lstStyle/>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第</a:t>
                      </a:r>
                      <a:r>
                        <a:rPr lang="en-US"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6</a:t>
                      </a: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章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关联挖掘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关联规则的概念和分类，</a:t>
                      </a:r>
                      <a:r>
                        <a:rPr lang="en-US"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Apriori</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算法，</a:t>
                      </a:r>
                      <a:r>
                        <a:rPr lang="en-US"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FP-Growth</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算法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3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3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0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教学思路：</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介绍关联规则挖掘的基本概念和经典算法，通过典型案例讲解关联规则挖掘的应用价值。</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教学模式：</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课前导学、课堂讲授、课中提问、知识抢答。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517504">
                <a:tc>
                  <a:txBody>
                    <a:bodyPr/>
                    <a:lstStyle/>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第</a:t>
                      </a:r>
                      <a:r>
                        <a:rPr lang="en-US"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7</a:t>
                      </a: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章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聚类分析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kern="0" dirty="0">
                          <a:solidFill>
                            <a:srgbClr val="333333"/>
                          </a:solidFill>
                          <a:effectLst/>
                          <a:latin typeface="等线" panose="02010600030101010101" pitchFamily="2" charset="-122"/>
                          <a:ea typeface="宋体" panose="02010600030101010101" pitchFamily="2" charset="-122"/>
                          <a:cs typeface="宋体" panose="02010600030101010101" pitchFamily="2" charset="-122"/>
                        </a:rPr>
                        <a:t>聚类分析概述，差异度的计算方法，基于分割的聚类方法，基于密度的聚类方法，基于层次的聚类方法，谱聚类方法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5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5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0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教学思路：</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介绍关联规则挖掘的基本概念和经典算法，通过典型案例讲解关联规则挖掘的应用价值。</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教学模式：</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课前导学、课堂讲授、课中提问、知识抢答。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r h="388128">
                <a:tc>
                  <a:txBody>
                    <a:bodyPr/>
                    <a:lstStyle/>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第</a:t>
                      </a:r>
                      <a:r>
                        <a:rPr lang="en-US"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8</a:t>
                      </a: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章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ctr">
                        <a:spcAft>
                          <a:spcPts val="0"/>
                        </a:spcAft>
                      </a:pPr>
                      <a:r>
                        <a:rPr lang="zh-CN" sz="800" b="1" kern="0">
                          <a:solidFill>
                            <a:srgbClr val="333333"/>
                          </a:solidFill>
                          <a:effectLst/>
                          <a:latin typeface="等线" panose="02010600030101010101" pitchFamily="2" charset="-122"/>
                          <a:ea typeface="宋体" panose="02010600030101010101" pitchFamily="2" charset="-122"/>
                          <a:cs typeface="宋体" panose="02010600030101010101" pitchFamily="2" charset="-122"/>
                        </a:rPr>
                        <a:t>分类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分类的基本知识，决策树分类，</a:t>
                      </a:r>
                      <a:r>
                        <a:rPr lang="en-US"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SVM</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预测，</a:t>
                      </a:r>
                      <a:r>
                        <a:rPr lang="en-US"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KNN</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分类， 基于神经网络的分类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6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6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algn="ctr">
                        <a:spcAft>
                          <a:spcPts val="0"/>
                        </a:spcAft>
                      </a:pPr>
                      <a:r>
                        <a:rPr lang="en-US" sz="800" kern="0">
                          <a:solidFill>
                            <a:srgbClr val="333333"/>
                          </a:solidFill>
                          <a:effectLst/>
                          <a:latin typeface="宋体" panose="02010600030101010101" pitchFamily="2" charset="-122"/>
                          <a:ea typeface="等线" panose="02010600030101010101" pitchFamily="2" charset="-122"/>
                          <a:cs typeface="宋体" panose="02010600030101010101" pitchFamily="2" charset="-122"/>
                        </a:rPr>
                        <a:t>0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教学思路：</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介绍分类的基本概念和经典算法，通过典型案例讲解分类算法在数据挖掘领域的应用价值。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marL="13335" marR="13335" algn="l">
                        <a:spcAft>
                          <a:spcPts val="0"/>
                        </a:spcAft>
                      </a:pPr>
                      <a:r>
                        <a:rPr lang="zh-CN" sz="800" b="1" kern="0">
                          <a:solidFill>
                            <a:srgbClr val="0000FF"/>
                          </a:solidFill>
                          <a:effectLst/>
                          <a:latin typeface="等线" panose="02010600030101010101" pitchFamily="2" charset="-122"/>
                          <a:ea typeface="宋体" panose="02010600030101010101" pitchFamily="2" charset="-122"/>
                          <a:cs typeface="宋体" panose="02010600030101010101" pitchFamily="2" charset="-122"/>
                        </a:rPr>
                        <a:t>教学模式：</a:t>
                      </a:r>
                      <a:r>
                        <a:rPr lang="zh-CN" sz="800" kern="0">
                          <a:solidFill>
                            <a:srgbClr val="333333"/>
                          </a:solidFill>
                          <a:effectLst/>
                          <a:latin typeface="等线" panose="02010600030101010101" pitchFamily="2" charset="-122"/>
                          <a:ea typeface="宋体" panose="02010600030101010101" pitchFamily="2" charset="-122"/>
                          <a:cs typeface="宋体" panose="02010600030101010101" pitchFamily="2" charset="-122"/>
                        </a:rPr>
                        <a:t>课前导学、课堂讲授、课中提问、专题讨论。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r>
            </a:tbl>
          </a:graphicData>
        </a:graphic>
      </p:graphicFrame>
      <p:sp>
        <p:nvSpPr>
          <p:cNvPr id="4" name="矩形 3"/>
          <p:cNvSpPr/>
          <p:nvPr/>
        </p:nvSpPr>
        <p:spPr>
          <a:xfrm>
            <a:off x="395536" y="696069"/>
            <a:ext cx="1620957" cy="307777"/>
          </a:xfrm>
          <a:prstGeom prst="rect">
            <a:avLst/>
          </a:prstGeom>
        </p:spPr>
        <p:txBody>
          <a:bodyPr wrap="none">
            <a:spAutoFit/>
          </a:bodyPr>
          <a:lstStyle/>
          <a:p>
            <a:r>
              <a:rPr lang="zh-CN" altLang="en-US" sz="1400" b="1" dirty="0">
                <a:effectLst>
                  <a:outerShdw blurRad="38100" dist="38100" dir="2700000" algn="tl">
                    <a:srgbClr val="000000">
                      <a:alpha val="43137"/>
                    </a:srgbClr>
                  </a:outerShdw>
                </a:effectLst>
              </a:rPr>
              <a:t>四</a:t>
            </a:r>
            <a:r>
              <a:rPr lang="zh-CN" altLang="zh-CN" sz="1400" b="1" dirty="0">
                <a:effectLst>
                  <a:outerShdw blurRad="38100" dist="38100" dir="2700000" algn="tl">
                    <a:srgbClr val="000000">
                      <a:alpha val="43137"/>
                    </a:srgbClr>
                  </a:outerShdw>
                </a:effectLst>
              </a:rPr>
              <a:t>、</a:t>
            </a:r>
            <a:r>
              <a:rPr lang="zh-CN" altLang="en-US" sz="1400" b="1" dirty="0">
                <a:effectLst>
                  <a:outerShdw blurRad="38100" dist="38100" dir="2700000" algn="tl">
                    <a:srgbClr val="000000">
                      <a:alpha val="43137"/>
                    </a:srgbClr>
                  </a:outerShdw>
                </a:effectLst>
              </a:rPr>
              <a:t>课堂教学安排</a:t>
            </a:r>
            <a:endParaRPr lang="zh-CN" altLang="zh-CN" sz="1400" b="1" dirty="0">
              <a:effectLst>
                <a:outerShdw blurRad="38100" dist="38100" dir="2700000" algn="tl">
                  <a:srgbClr val="000000">
                    <a:alpha val="43137"/>
                  </a:srgbClr>
                </a:outerShdw>
              </a:effectLst>
            </a:endParaRPr>
          </a:p>
        </p:txBody>
      </p:sp>
    </p:spTree>
  </p:cSld>
  <p:clrMapOvr>
    <a:masterClrMapping/>
  </p:clrMapOvr>
</p:sld>
</file>

<file path=ppt/tags/tag1.xml><?xml version="1.0" encoding="utf-8"?>
<p:tagLst xmlns:p="http://schemas.openxmlformats.org/presentationml/2006/main">
  <p:tag name="KSO_WM_UNIT_TABLE_BEAUTIFY" val="smartTable{fd945bfa-a3d7-4f79-a25c-f84809e8724d}"/>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PP_MARK_KEY" val="8298cd80-c1a7-469e-9989-25a52fb74096"/>
  <p:tag name="COMMONDATA" val="eyJoZGlkIjoiMWY1NTQ1MmVmNmE2MzViMjAwMDNjZDBlZTIyNzk4OWEifQ=="/>
</p:tagLst>
</file>

<file path=ppt/tags/tag2.xml><?xml version="1.0" encoding="utf-8"?>
<p:tagLst xmlns:p="http://schemas.openxmlformats.org/presentationml/2006/main">
  <p:tag name="KSO_WM_UNIT_TABLE_BEAUTIFY" val="smartTable{130e09bf-954a-4100-9d8e-b49237998854}"/>
</p:tagLst>
</file>

<file path=ppt/tags/tag3.xml><?xml version="1.0" encoding="utf-8"?>
<p:tagLst xmlns:p="http://schemas.openxmlformats.org/presentationml/2006/main">
  <p:tag name="KSO_WM_UNIT_TABLE_BEAUTIFY" val="smartTable{ea781293-2c5a-4265-96db-09e3fe477c78}"/>
  <p:tag name="TABLE_ENDDRAG_ORIGIN_RECT" val="373*152"/>
  <p:tag name="TABLE_ENDDRAG_RECT" val="127*374*373*152"/>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纸张">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7_Office 主题">
      <a:majorFont>
        <a:latin typeface="Calibri"/>
        <a:ea typeface="黑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4048</Words>
  <Application>WPS 演示</Application>
  <PresentationFormat>全屏显示(4:3)</PresentationFormat>
  <Paragraphs>427</Paragraphs>
  <Slides>24</Slides>
  <Notes>5</Notes>
  <HiddenSlides>0</HiddenSlides>
  <MMClips>0</MMClips>
  <ScaleCrop>false</ScaleCrop>
  <HeadingPairs>
    <vt:vector size="6" baseType="variant">
      <vt:variant>
        <vt:lpstr>已用的字体</vt:lpstr>
      </vt:variant>
      <vt:variant>
        <vt:i4>24</vt:i4>
      </vt:variant>
      <vt:variant>
        <vt:lpstr>主题</vt:lpstr>
      </vt:variant>
      <vt:variant>
        <vt:i4>4</vt:i4>
      </vt:variant>
      <vt:variant>
        <vt:lpstr>幻灯片标题</vt:lpstr>
      </vt:variant>
      <vt:variant>
        <vt:i4>24</vt:i4>
      </vt:variant>
    </vt:vector>
  </HeadingPairs>
  <TitlesOfParts>
    <vt:vector size="52" baseType="lpstr">
      <vt:lpstr>Arial</vt:lpstr>
      <vt:lpstr>宋体</vt:lpstr>
      <vt:lpstr>Wingdings</vt:lpstr>
      <vt:lpstr>Tahoma</vt:lpstr>
      <vt:lpstr>PMingLiU</vt:lpstr>
      <vt:lpstr>Calibri</vt:lpstr>
      <vt:lpstr>微软雅黑</vt:lpstr>
      <vt:lpstr>黑体</vt:lpstr>
      <vt:lpstr>PMingLiU-ExtB</vt:lpstr>
      <vt:lpstr>仿宋_GB2312</vt:lpstr>
      <vt:lpstr>幼圆</vt:lpstr>
      <vt:lpstr>华文彩云</vt:lpstr>
      <vt:lpstr>等线</vt:lpstr>
      <vt:lpstr>Times New Roman</vt:lpstr>
      <vt:lpstr>&amp;quot</vt:lpstr>
      <vt:lpstr>Segoe Print</vt:lpstr>
      <vt:lpstr>Arial Unicode MS</vt:lpstr>
      <vt:lpstr>Calibri Light</vt:lpstr>
      <vt:lpstr>Calibri</vt:lpstr>
      <vt:lpstr>方正大黑简体</vt:lpstr>
      <vt:lpstr>仿宋</vt:lpstr>
      <vt:lpstr>华文隶书</vt:lpstr>
      <vt:lpstr>Verdana</vt:lpstr>
      <vt:lpstr>楷体</vt:lpstr>
      <vt:lpstr>Office 主题​​</vt:lpstr>
      <vt:lpstr>Office 主题</vt:lpstr>
      <vt:lpstr>3_Office 主题</vt:lpstr>
      <vt:lpstr>7_Office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超级指挥控制中心</vt:lpstr>
      <vt:lpstr>精准决策</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Keykey</dc:creator>
  <cp:lastModifiedBy>龙军</cp:lastModifiedBy>
  <cp:revision>784</cp:revision>
  <dcterms:created xsi:type="dcterms:W3CDTF">2004-02-06T08:11:00Z</dcterms:created>
  <dcterms:modified xsi:type="dcterms:W3CDTF">2023-09-04T13:05:45Z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09777640998F4A919CDAB62560558482_12</vt:lpwstr>
  </property>
  <property fmtid="{D5CDD505-2E9C-101B-9397-08002B2CF9AE}" pid="3" name="KSOProductBuildVer">
    <vt:lpwstr>2052-11.1.0.14309</vt:lpwstr>
  </property>
</Properties>
</file>